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59"/>
  </p:notesMasterIdLst>
  <p:sldIdLst>
    <p:sldId id="256" r:id="rId2"/>
    <p:sldId id="323" r:id="rId3"/>
    <p:sldId id="268" r:id="rId4"/>
    <p:sldId id="308" r:id="rId5"/>
    <p:sldId id="263" r:id="rId6"/>
    <p:sldId id="354" r:id="rId7"/>
    <p:sldId id="355" r:id="rId8"/>
    <p:sldId id="353" r:id="rId9"/>
    <p:sldId id="356" r:id="rId10"/>
    <p:sldId id="314" r:id="rId11"/>
    <p:sldId id="315" r:id="rId12"/>
    <p:sldId id="316" r:id="rId13"/>
    <p:sldId id="317" r:id="rId14"/>
    <p:sldId id="327" r:id="rId15"/>
    <p:sldId id="371" r:id="rId16"/>
    <p:sldId id="365" r:id="rId17"/>
    <p:sldId id="372" r:id="rId18"/>
    <p:sldId id="380" r:id="rId19"/>
    <p:sldId id="374" r:id="rId20"/>
    <p:sldId id="376" r:id="rId21"/>
    <p:sldId id="390" r:id="rId22"/>
    <p:sldId id="375" r:id="rId23"/>
    <p:sldId id="384" r:id="rId24"/>
    <p:sldId id="382" r:id="rId25"/>
    <p:sldId id="361" r:id="rId26"/>
    <p:sldId id="383" r:id="rId27"/>
    <p:sldId id="385" r:id="rId28"/>
    <p:sldId id="396" r:id="rId29"/>
    <p:sldId id="386" r:id="rId30"/>
    <p:sldId id="387" r:id="rId31"/>
    <p:sldId id="363" r:id="rId32"/>
    <p:sldId id="402" r:id="rId33"/>
    <p:sldId id="379" r:id="rId34"/>
    <p:sldId id="397" r:id="rId35"/>
    <p:sldId id="389" r:id="rId36"/>
    <p:sldId id="404" r:id="rId37"/>
    <p:sldId id="378" r:id="rId38"/>
    <p:sldId id="393" r:id="rId39"/>
    <p:sldId id="392" r:id="rId40"/>
    <p:sldId id="377" r:id="rId41"/>
    <p:sldId id="394" r:id="rId42"/>
    <p:sldId id="395" r:id="rId43"/>
    <p:sldId id="367" r:id="rId44"/>
    <p:sldId id="366" r:id="rId45"/>
    <p:sldId id="358" r:id="rId46"/>
    <p:sldId id="403" r:id="rId47"/>
    <p:sldId id="400" r:id="rId48"/>
    <p:sldId id="405" r:id="rId49"/>
    <p:sldId id="373" r:id="rId50"/>
    <p:sldId id="398" r:id="rId51"/>
    <p:sldId id="399" r:id="rId52"/>
    <p:sldId id="406" r:id="rId53"/>
    <p:sldId id="368" r:id="rId54"/>
    <p:sldId id="360" r:id="rId55"/>
    <p:sldId id="401" r:id="rId56"/>
    <p:sldId id="362" r:id="rId57"/>
    <p:sldId id="364"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8597"/>
    <a:srgbClr val="4D9B5C"/>
    <a:srgbClr val="40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06" autoAdjust="0"/>
    <p:restoredTop sz="86448" autoAdjust="0"/>
  </p:normalViewPr>
  <p:slideViewPr>
    <p:cSldViewPr>
      <p:cViewPr varScale="1">
        <p:scale>
          <a:sx n="113" d="100"/>
          <a:sy n="113" d="100"/>
        </p:scale>
        <p:origin x="456" y="96"/>
      </p:cViewPr>
      <p:guideLst>
        <p:guide orient="horz" pos="2160"/>
        <p:guide pos="2880"/>
      </p:guideLst>
    </p:cSldViewPr>
  </p:slideViewPr>
  <p:outlineViewPr>
    <p:cViewPr>
      <p:scale>
        <a:sx n="33" d="100"/>
        <a:sy n="33" d="100"/>
      </p:scale>
      <p:origin x="0" y="-11010"/>
    </p:cViewPr>
  </p:outlineViewPr>
  <p:notesTextViewPr>
    <p:cViewPr>
      <p:scale>
        <a:sx n="1" d="1"/>
        <a:sy n="1" d="1"/>
      </p:scale>
      <p:origin x="0" y="0"/>
    </p:cViewPr>
  </p:notesTextViewPr>
  <p:sorterViewPr>
    <p:cViewPr varScale="1">
      <p:scale>
        <a:sx n="1" d="1"/>
        <a:sy n="1" d="1"/>
      </p:scale>
      <p:origin x="0" y="-26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E14D1-C911-47E9-849C-54C3059470A7}" type="datetimeFigureOut">
              <a:rPr lang="en-US" smtClean="0"/>
              <a:t>5/21/2018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96E6EE-28EC-45B7-BAFB-0EA7C97FA804}" type="slidenum">
              <a:rPr lang="en-US" smtClean="0"/>
              <a:t>‹#›</a:t>
            </a:fld>
            <a:endParaRPr lang="en-US"/>
          </a:p>
        </p:txBody>
      </p:sp>
    </p:spTree>
    <p:extLst>
      <p:ext uri="{BB962C8B-B14F-4D97-AF65-F5344CB8AC3E}">
        <p14:creationId xmlns:p14="http://schemas.microsoft.com/office/powerpoint/2010/main" val="424464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7</a:t>
            </a:fld>
            <a:endParaRPr lang="en-US"/>
          </a:p>
        </p:txBody>
      </p:sp>
    </p:spTree>
    <p:extLst>
      <p:ext uri="{BB962C8B-B14F-4D97-AF65-F5344CB8AC3E}">
        <p14:creationId xmlns:p14="http://schemas.microsoft.com/office/powerpoint/2010/main" val="226626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of the road construction and maintenance BMPs are also included in the BMPs rated for individual crossing structures on surface waters because implementation of the relevant BMPs on these structures merits special attention.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comments:  This is a</a:t>
            </a:r>
            <a:r>
              <a:rPr lang="en-US" baseline="0" dirty="0"/>
              <a:t> clean ditch, silt can be seen in the foreground. Placement of rock berms in the ditch  is appropriate to slow water down. Log should be removed.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25</a:t>
            </a:fld>
            <a:endParaRPr lang="en-US"/>
          </a:p>
        </p:txBody>
      </p:sp>
    </p:spTree>
    <p:extLst>
      <p:ext uri="{BB962C8B-B14F-4D97-AF65-F5344CB8AC3E}">
        <p14:creationId xmlns:p14="http://schemas.microsoft.com/office/powerpoint/2010/main" val="798269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It is harder to assess compliance and assign a score as an area increases in size or the road lengthens.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Bigger/longer rating units also favor assignment of mid-range scores, biasing the results. </a:t>
            </a:r>
          </a:p>
          <a:p>
            <a:pPr marL="171450" indent="-171450">
              <a:buFont typeface="Arial" panose="020B0604020202020204" pitchFamily="34" charset="0"/>
              <a:buChar char="•"/>
            </a:pPr>
            <a:r>
              <a:rPr lang="en-US" sz="1200" dirty="0"/>
              <a:t>As the number of times a BMP is applicable increases, variability in how well the BMP was implemented each time makes it increasingly difficult to consistently assess and score the BMP. </a:t>
            </a:r>
            <a:endParaRPr lang="en-US" sz="1050" dirty="0">
              <a:solidFill>
                <a:srgbClr val="7030A0"/>
              </a:solidFill>
            </a:endParaRPr>
          </a:p>
          <a:p>
            <a:pPr marL="45720" indent="0" algn="r">
              <a:buNone/>
            </a:pPr>
            <a:endParaRPr lang="en-US" sz="1050" dirty="0">
              <a:solidFill>
                <a:srgbClr val="7030A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27</a:t>
            </a:fld>
            <a:endParaRPr lang="en-US"/>
          </a:p>
        </p:txBody>
      </p:sp>
    </p:spTree>
    <p:extLst>
      <p:ext uri="{BB962C8B-B14F-4D97-AF65-F5344CB8AC3E}">
        <p14:creationId xmlns:p14="http://schemas.microsoft.com/office/powerpoint/2010/main" val="3899774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Bruce Johnson, Training Note #05-01:</a:t>
            </a:r>
          </a:p>
          <a:p>
            <a:r>
              <a:rPr lang="en-US" sz="1200" dirty="0"/>
              <a:t>Changes is construction are things like a shift from overlay to partial or full bench techniques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consider </a:t>
            </a:r>
            <a:r>
              <a:rPr lang="en-US" sz="1200" dirty="0"/>
              <a:t>notable changes in the implementation of a BMP.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is important to include stream crossings in the monitoring.</a:t>
            </a:r>
          </a:p>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30</a:t>
            </a:fld>
            <a:endParaRPr lang="en-US"/>
          </a:p>
        </p:txBody>
      </p:sp>
    </p:spTree>
    <p:extLst>
      <p:ext uri="{BB962C8B-B14F-4D97-AF65-F5344CB8AC3E}">
        <p14:creationId xmlns:p14="http://schemas.microsoft.com/office/powerpoint/2010/main" val="524498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Distance can be measured by whatever means you feel is adequate to meet this level of accuracy.</a:t>
            </a:r>
          </a:p>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31</a:t>
            </a:fld>
            <a:endParaRPr lang="en-US"/>
          </a:p>
        </p:txBody>
      </p:sp>
    </p:spTree>
    <p:extLst>
      <p:ext uri="{BB962C8B-B14F-4D97-AF65-F5344CB8AC3E}">
        <p14:creationId xmlns:p14="http://schemas.microsoft.com/office/powerpoint/2010/main" val="2176339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Perched culvert in Region III.  Photo:  Chris Stark</a:t>
            </a:r>
          </a:p>
        </p:txBody>
      </p:sp>
      <p:sp>
        <p:nvSpPr>
          <p:cNvPr id="4" name="Slide Number Placeholder 3"/>
          <p:cNvSpPr>
            <a:spLocks noGrp="1"/>
          </p:cNvSpPr>
          <p:nvPr>
            <p:ph type="sldNum" sz="quarter" idx="10"/>
          </p:nvPr>
        </p:nvSpPr>
        <p:spPr/>
        <p:txBody>
          <a:bodyPr/>
          <a:lstStyle/>
          <a:p>
            <a:fld id="{3496E6EE-28EC-45B7-BAFB-0EA7C97FA804}" type="slidenum">
              <a:rPr lang="en-US" smtClean="0"/>
              <a:t>32</a:t>
            </a:fld>
            <a:endParaRPr lang="en-US"/>
          </a:p>
        </p:txBody>
      </p:sp>
    </p:spTree>
    <p:extLst>
      <p:ext uri="{BB962C8B-B14F-4D97-AF65-F5344CB8AC3E}">
        <p14:creationId xmlns:p14="http://schemas.microsoft.com/office/powerpoint/2010/main" val="4195240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.315(b)(1) – Keep culverts and ditches functional</a:t>
            </a:r>
          </a:p>
          <a:p>
            <a:r>
              <a:rPr lang="en-US" dirty="0"/>
              <a:t>.315(c)(3) – Keep drainage structures clear and in good repair</a:t>
            </a:r>
          </a:p>
          <a:p>
            <a:r>
              <a:rPr lang="en-US" dirty="0"/>
              <a:t>.295(d) – </a:t>
            </a:r>
            <a:r>
              <a:rPr lang="en-US" dirty="0" err="1"/>
              <a:t>Outsloping</a:t>
            </a:r>
            <a:r>
              <a:rPr lang="en-US" dirty="0"/>
              <a:t> and ditching roads</a:t>
            </a:r>
          </a:p>
          <a:p>
            <a:r>
              <a:rPr lang="en-US" dirty="0"/>
              <a:t>.315(b)(6) – Grading rock-decked bridges</a:t>
            </a:r>
          </a:p>
          <a:p>
            <a:r>
              <a:rPr lang="en-US" dirty="0"/>
              <a:t>.300(a)(4) – Install curbs and filter fabric on rock-decked bridges.</a:t>
            </a:r>
          </a:p>
        </p:txBody>
      </p:sp>
      <p:sp>
        <p:nvSpPr>
          <p:cNvPr id="4" name="Slide Number Placeholder 3"/>
          <p:cNvSpPr>
            <a:spLocks noGrp="1"/>
          </p:cNvSpPr>
          <p:nvPr>
            <p:ph type="sldNum" sz="quarter" idx="10"/>
          </p:nvPr>
        </p:nvSpPr>
        <p:spPr/>
        <p:txBody>
          <a:bodyPr/>
          <a:lstStyle/>
          <a:p>
            <a:fld id="{3496E6EE-28EC-45B7-BAFB-0EA7C97FA804}" type="slidenum">
              <a:rPr lang="en-US" smtClean="0"/>
              <a:t>43</a:t>
            </a:fld>
            <a:endParaRPr lang="en-US"/>
          </a:p>
        </p:txBody>
      </p:sp>
    </p:spTree>
    <p:extLst>
      <p:ext uri="{BB962C8B-B14F-4D97-AF65-F5344CB8AC3E}">
        <p14:creationId xmlns:p14="http://schemas.microsoft.com/office/powerpoint/2010/main" val="3818900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,295(f) -  Divert ditch-line runoff away from surface waters</a:t>
            </a:r>
          </a:p>
          <a:p>
            <a:r>
              <a:rPr lang="en-US" dirty="0"/>
              <a:t>.280(d)(5) – </a:t>
            </a:r>
            <a:r>
              <a:rPr lang="en-US" dirty="0" err="1"/>
              <a:t>Sidecasting</a:t>
            </a:r>
            <a:r>
              <a:rPr lang="en-US" dirty="0"/>
              <a:t> material in riparian areas</a:t>
            </a:r>
          </a:p>
          <a:p>
            <a:r>
              <a:rPr lang="en-US" dirty="0"/>
              <a:t>.295(d) – Roads </a:t>
            </a:r>
            <a:r>
              <a:rPr lang="en-US" dirty="0" err="1"/>
              <a:t>outsloped</a:t>
            </a:r>
            <a:r>
              <a:rPr lang="en-US" dirty="0"/>
              <a:t> or ditched on uphill side</a:t>
            </a:r>
          </a:p>
        </p:txBody>
      </p:sp>
      <p:sp>
        <p:nvSpPr>
          <p:cNvPr id="4" name="Slide Number Placeholder 3"/>
          <p:cNvSpPr>
            <a:spLocks noGrp="1"/>
          </p:cNvSpPr>
          <p:nvPr>
            <p:ph type="sldNum" sz="quarter" idx="10"/>
          </p:nvPr>
        </p:nvSpPr>
        <p:spPr/>
        <p:txBody>
          <a:bodyPr/>
          <a:lstStyle/>
          <a:p>
            <a:fld id="{3496E6EE-28EC-45B7-BAFB-0EA7C97FA804}" type="slidenum">
              <a:rPr lang="en-US" smtClean="0"/>
              <a:t>44</a:t>
            </a:fld>
            <a:endParaRPr lang="en-US"/>
          </a:p>
        </p:txBody>
      </p:sp>
    </p:spTree>
    <p:extLst>
      <p:ext uri="{BB962C8B-B14F-4D97-AF65-F5344CB8AC3E}">
        <p14:creationId xmlns:p14="http://schemas.microsoft.com/office/powerpoint/2010/main" val="2133366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Score sheet template – Region I</a:t>
            </a:r>
          </a:p>
        </p:txBody>
      </p:sp>
      <p:sp>
        <p:nvSpPr>
          <p:cNvPr id="4" name="Slide Number Placeholder 3"/>
          <p:cNvSpPr>
            <a:spLocks noGrp="1"/>
          </p:cNvSpPr>
          <p:nvPr>
            <p:ph type="sldNum" sz="quarter" idx="10"/>
          </p:nvPr>
        </p:nvSpPr>
        <p:spPr/>
        <p:txBody>
          <a:bodyPr/>
          <a:lstStyle/>
          <a:p>
            <a:fld id="{3496E6EE-28EC-45B7-BAFB-0EA7C97FA804}" type="slidenum">
              <a:rPr lang="en-US" smtClean="0"/>
              <a:t>45</a:t>
            </a:fld>
            <a:endParaRPr lang="en-US"/>
          </a:p>
        </p:txBody>
      </p:sp>
    </p:spTree>
    <p:extLst>
      <p:ext uri="{BB962C8B-B14F-4D97-AF65-F5344CB8AC3E}">
        <p14:creationId xmlns:p14="http://schemas.microsoft.com/office/powerpoint/2010/main" val="2910864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Score sheet template – Regions II-III</a:t>
            </a:r>
          </a:p>
        </p:txBody>
      </p:sp>
      <p:sp>
        <p:nvSpPr>
          <p:cNvPr id="4" name="Slide Number Placeholder 3"/>
          <p:cNvSpPr>
            <a:spLocks noGrp="1"/>
          </p:cNvSpPr>
          <p:nvPr>
            <p:ph type="sldNum" sz="quarter" idx="10"/>
          </p:nvPr>
        </p:nvSpPr>
        <p:spPr/>
        <p:txBody>
          <a:bodyPr/>
          <a:lstStyle/>
          <a:p>
            <a:fld id="{3496E6EE-28EC-45B7-BAFB-0EA7C97FA804}" type="slidenum">
              <a:rPr lang="en-US" smtClean="0"/>
              <a:t>46</a:t>
            </a:fld>
            <a:endParaRPr lang="en-US"/>
          </a:p>
        </p:txBody>
      </p:sp>
    </p:spTree>
    <p:extLst>
      <p:ext uri="{BB962C8B-B14F-4D97-AF65-F5344CB8AC3E}">
        <p14:creationId xmlns:p14="http://schemas.microsoft.com/office/powerpoint/2010/main" val="3481420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Joel Nudelman is the current </a:t>
            </a:r>
            <a:r>
              <a:rPr lang="en-US"/>
              <a:t>Training Officer</a:t>
            </a:r>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47</a:t>
            </a:fld>
            <a:endParaRPr lang="en-US"/>
          </a:p>
        </p:txBody>
      </p:sp>
    </p:spTree>
    <p:extLst>
      <p:ext uri="{BB962C8B-B14F-4D97-AF65-F5344CB8AC3E}">
        <p14:creationId xmlns:p14="http://schemas.microsoft.com/office/powerpoint/2010/main" val="246021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10</a:t>
            </a:fld>
            <a:endParaRPr lang="en-US"/>
          </a:p>
        </p:txBody>
      </p:sp>
    </p:spTree>
    <p:extLst>
      <p:ext uri="{BB962C8B-B14F-4D97-AF65-F5344CB8AC3E}">
        <p14:creationId xmlns:p14="http://schemas.microsoft.com/office/powerpoint/2010/main" val="1292131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800" dirty="0"/>
              <a:t>E.g., </a:t>
            </a:r>
          </a:p>
          <a:p>
            <a:pPr marL="457200" lvl="1" indent="0">
              <a:buFont typeface="Arial" panose="020B0604020202020204" pitchFamily="34" charset="0"/>
              <a:buNone/>
            </a:pPr>
            <a:r>
              <a:rPr lang="en-US" sz="2600" dirty="0"/>
              <a:t>Erodible soils were grass seeded but the grass failed to become established.  Slopes continue to erode.</a:t>
            </a:r>
          </a:p>
          <a:p>
            <a:pPr marL="457200" lvl="1" indent="0">
              <a:buFont typeface="Arial" panose="020B0604020202020204" pitchFamily="34" charset="0"/>
              <a:buNone/>
            </a:pPr>
            <a:r>
              <a:rPr lang="en-US" sz="2600" dirty="0" err="1"/>
              <a:t>Ditchline</a:t>
            </a:r>
            <a:r>
              <a:rPr lang="en-US" sz="2600" dirty="0"/>
              <a:t> flows are eroding the toe of a cut slope, causing the slope to continue sloughing.  Additional drainage is required to divert runoff away from the toe of the slope.</a:t>
            </a:r>
          </a:p>
          <a:p>
            <a:pPr marL="457200" lvl="1" indent="0">
              <a:buFont typeface="Arial" panose="020B0604020202020204" pitchFamily="34" charset="0"/>
              <a:buNone/>
            </a:pPr>
            <a:r>
              <a:rPr lang="en-US" sz="2600" dirty="0"/>
              <a:t>Unable to keep fly rock out of anadromous fish stream when conducting approved blasting along approach to stream crossing.</a:t>
            </a:r>
          </a:p>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51</a:t>
            </a:fld>
            <a:endParaRPr lang="en-US"/>
          </a:p>
        </p:txBody>
      </p:sp>
    </p:spTree>
    <p:extLst>
      <p:ext uri="{BB962C8B-B14F-4D97-AF65-F5344CB8AC3E}">
        <p14:creationId xmlns:p14="http://schemas.microsoft.com/office/powerpoint/2010/main" val="2046537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RC&amp;M = Road construction and maintenance</a:t>
            </a:r>
          </a:p>
          <a:p>
            <a:r>
              <a:rPr lang="en-US" dirty="0"/>
              <a:t>.295(f) = Diversion of ditch-line runoff away from surface waters</a:t>
            </a:r>
          </a:p>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54</a:t>
            </a:fld>
            <a:endParaRPr lang="en-US"/>
          </a:p>
        </p:txBody>
      </p:sp>
    </p:spTree>
    <p:extLst>
      <p:ext uri="{BB962C8B-B14F-4D97-AF65-F5344CB8AC3E}">
        <p14:creationId xmlns:p14="http://schemas.microsoft.com/office/powerpoint/2010/main" val="795115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Bruce Johnson in Training Note #05-01:</a:t>
            </a:r>
          </a:p>
          <a:p>
            <a:r>
              <a:rPr lang="en-US" sz="1200" dirty="0"/>
              <a:t>In the field I sense the tendency to substitute “reasonable” for “feasible” as the standard.  I don’t believe this will correctly evaluate implementation of the BMP.  If you believe what the operator did was “reasonable” please comment on it. </a:t>
            </a:r>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55</a:t>
            </a:fld>
            <a:endParaRPr lang="en-US"/>
          </a:p>
        </p:txBody>
      </p:sp>
    </p:spTree>
    <p:extLst>
      <p:ext uri="{BB962C8B-B14F-4D97-AF65-F5344CB8AC3E}">
        <p14:creationId xmlns:p14="http://schemas.microsoft.com/office/powerpoint/2010/main" val="4256328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.295(b) – Drainage structures installed on natural drainages.</a:t>
            </a:r>
          </a:p>
          <a:p>
            <a:r>
              <a:rPr lang="en-US" dirty="0"/>
              <a:t>From Bruce Johnson in Training Note #05-01: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mitigation rating is required regardless of whether or not the rater believes the activity is degrading water quality.  The tougher standard of minimizing erosion is the required standard in this instance. </a:t>
            </a:r>
          </a:p>
          <a:p>
            <a:r>
              <a:rPr lang="en-US" dirty="0"/>
              <a:t>Please write a comment if mitigation is noted solely due to erosion if you believe there is no degradation of water quality.</a:t>
            </a:r>
          </a:p>
        </p:txBody>
      </p:sp>
      <p:sp>
        <p:nvSpPr>
          <p:cNvPr id="4" name="Slide Number Placeholder 3"/>
          <p:cNvSpPr>
            <a:spLocks noGrp="1"/>
          </p:cNvSpPr>
          <p:nvPr>
            <p:ph type="sldNum" sz="quarter" idx="10"/>
          </p:nvPr>
        </p:nvSpPr>
        <p:spPr/>
        <p:txBody>
          <a:bodyPr/>
          <a:lstStyle/>
          <a:p>
            <a:fld id="{3496E6EE-28EC-45B7-BAFB-0EA7C97FA804}" type="slidenum">
              <a:rPr lang="en-US" smtClean="0"/>
              <a:t>56</a:t>
            </a:fld>
            <a:endParaRPr lang="en-US"/>
          </a:p>
        </p:txBody>
      </p:sp>
    </p:spTree>
    <p:extLst>
      <p:ext uri="{BB962C8B-B14F-4D97-AF65-F5344CB8AC3E}">
        <p14:creationId xmlns:p14="http://schemas.microsoft.com/office/powerpoint/2010/main" val="163279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11</a:t>
            </a:fld>
            <a:endParaRPr lang="en-US"/>
          </a:p>
        </p:txBody>
      </p:sp>
    </p:spTree>
    <p:extLst>
      <p:ext uri="{BB962C8B-B14F-4D97-AF65-F5344CB8AC3E}">
        <p14:creationId xmlns:p14="http://schemas.microsoft.com/office/powerpoint/2010/main" val="147646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Haines road condition survey culvert inspection</a:t>
            </a:r>
          </a:p>
        </p:txBody>
      </p:sp>
      <p:sp>
        <p:nvSpPr>
          <p:cNvPr id="4" name="Slide Number Placeholder 3"/>
          <p:cNvSpPr>
            <a:spLocks noGrp="1"/>
          </p:cNvSpPr>
          <p:nvPr>
            <p:ph type="sldNum" sz="quarter" idx="10"/>
          </p:nvPr>
        </p:nvSpPr>
        <p:spPr/>
        <p:txBody>
          <a:bodyPr/>
          <a:lstStyle/>
          <a:p>
            <a:fld id="{3496E6EE-28EC-45B7-BAFB-0EA7C97FA804}" type="slidenum">
              <a:rPr lang="en-US" smtClean="0"/>
              <a:t>16</a:t>
            </a:fld>
            <a:endParaRPr lang="en-US"/>
          </a:p>
        </p:txBody>
      </p:sp>
    </p:spTree>
    <p:extLst>
      <p:ext uri="{BB962C8B-B14F-4D97-AF65-F5344CB8AC3E}">
        <p14:creationId xmlns:p14="http://schemas.microsoft.com/office/powerpoint/2010/main" val="342603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17</a:t>
            </a:fld>
            <a:endParaRPr lang="en-US"/>
          </a:p>
        </p:txBody>
      </p:sp>
    </p:spTree>
    <p:extLst>
      <p:ext uri="{BB962C8B-B14F-4D97-AF65-F5344CB8AC3E}">
        <p14:creationId xmlns:p14="http://schemas.microsoft.com/office/powerpoint/2010/main" val="47522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functions are part of effectiveness monitoring and research</a:t>
            </a:r>
          </a:p>
        </p:txBody>
      </p:sp>
      <p:sp>
        <p:nvSpPr>
          <p:cNvPr id="4" name="Slide Number Placeholder 3"/>
          <p:cNvSpPr>
            <a:spLocks noGrp="1"/>
          </p:cNvSpPr>
          <p:nvPr>
            <p:ph type="sldNum" sz="quarter" idx="10"/>
          </p:nvPr>
        </p:nvSpPr>
        <p:spPr/>
        <p:txBody>
          <a:bodyPr/>
          <a:lstStyle/>
          <a:p>
            <a:fld id="{3496E6EE-28EC-45B7-BAFB-0EA7C97FA804}" type="slidenum">
              <a:rPr lang="en-US" smtClean="0"/>
              <a:t>18</a:t>
            </a:fld>
            <a:endParaRPr lang="en-US"/>
          </a:p>
        </p:txBody>
      </p:sp>
    </p:spTree>
    <p:extLst>
      <p:ext uri="{BB962C8B-B14F-4D97-AF65-F5344CB8AC3E}">
        <p14:creationId xmlns:p14="http://schemas.microsoft.com/office/powerpoint/2010/main" val="258307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Evidence of how well the BMPs were implemented is best viewed soon after harvest has been completed when disturbances from yarding can be readily discerned.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Newly constructed roads usually have not been significantly modified by subsequent use or maintenance operations.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22</a:t>
            </a:fld>
            <a:endParaRPr lang="en-US"/>
          </a:p>
        </p:txBody>
      </p:sp>
    </p:spTree>
    <p:extLst>
      <p:ext uri="{BB962C8B-B14F-4D97-AF65-F5344CB8AC3E}">
        <p14:creationId xmlns:p14="http://schemas.microsoft.com/office/powerpoint/2010/main" val="362710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Give preference to roads that were used last season.</a:t>
            </a:r>
          </a:p>
          <a:p>
            <a:r>
              <a:rPr lang="en-US" sz="1200" dirty="0"/>
              <a:t>Stay up to date with what roads the operator is planning to close that are still readily accessible and don’t require an excessive amount of time to inspect. </a:t>
            </a:r>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23</a:t>
            </a:fld>
            <a:endParaRPr lang="en-US"/>
          </a:p>
        </p:txBody>
      </p:sp>
    </p:spTree>
    <p:extLst>
      <p:ext uri="{BB962C8B-B14F-4D97-AF65-F5344CB8AC3E}">
        <p14:creationId xmlns:p14="http://schemas.microsoft.com/office/powerpoint/2010/main" val="2940108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Only the specific structure evaluated is considered when rating the implementation of the BMPs contained in the Crossing Structure Component.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Photo:  rock-decked bridge</a:t>
            </a:r>
          </a:p>
          <a:p>
            <a:endParaRPr lang="en-US" dirty="0"/>
          </a:p>
        </p:txBody>
      </p:sp>
      <p:sp>
        <p:nvSpPr>
          <p:cNvPr id="4" name="Slide Number Placeholder 3"/>
          <p:cNvSpPr>
            <a:spLocks noGrp="1"/>
          </p:cNvSpPr>
          <p:nvPr>
            <p:ph type="sldNum" sz="quarter" idx="10"/>
          </p:nvPr>
        </p:nvSpPr>
        <p:spPr/>
        <p:txBody>
          <a:bodyPr/>
          <a:lstStyle/>
          <a:p>
            <a:fld id="{3496E6EE-28EC-45B7-BAFB-0EA7C97FA804}" type="slidenum">
              <a:rPr lang="en-US" smtClean="0"/>
              <a:t>24</a:t>
            </a:fld>
            <a:endParaRPr lang="en-US"/>
          </a:p>
        </p:txBody>
      </p:sp>
    </p:spTree>
    <p:extLst>
      <p:ext uri="{BB962C8B-B14F-4D97-AF65-F5344CB8AC3E}">
        <p14:creationId xmlns:p14="http://schemas.microsoft.com/office/powerpoint/2010/main" val="289912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A74BB1E-EFA2-4102-BE62-DC557126D780}" type="datetimeFigureOut">
              <a:rPr lang="en-US" smtClean="0"/>
              <a:t>5/21/2018</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EB165E2-2CF0-4019-8B48-11ADFFC5522D}" type="slidenum">
              <a:rPr lang="en-US" smtClean="0"/>
              <a:t>‹#›</a:t>
            </a:fld>
            <a:endParaRPr lang="en-US"/>
          </a:p>
        </p:txBody>
      </p:sp>
    </p:spTree>
    <p:extLst>
      <p:ext uri="{BB962C8B-B14F-4D97-AF65-F5344CB8AC3E}">
        <p14:creationId xmlns:p14="http://schemas.microsoft.com/office/powerpoint/2010/main" val="94259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4BB1E-EFA2-4102-BE62-DC557126D780}"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165E2-2CF0-4019-8B48-11ADFFC5522D}" type="slidenum">
              <a:rPr lang="en-US" smtClean="0"/>
              <a:t>‹#›</a:t>
            </a:fld>
            <a:endParaRPr lang="en-US"/>
          </a:p>
        </p:txBody>
      </p:sp>
    </p:spTree>
    <p:extLst>
      <p:ext uri="{BB962C8B-B14F-4D97-AF65-F5344CB8AC3E}">
        <p14:creationId xmlns:p14="http://schemas.microsoft.com/office/powerpoint/2010/main" val="435023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FA74BB1E-EFA2-4102-BE62-DC557126D780}" type="datetimeFigureOut">
              <a:rPr lang="en-US" smtClean="0"/>
              <a:t>5/21/2018</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EB165E2-2CF0-4019-8B48-11ADFFC5522D}" type="slidenum">
              <a:rPr lang="en-US" smtClean="0"/>
              <a:t>‹#›</a:t>
            </a:fld>
            <a:endParaRPr lang="en-US"/>
          </a:p>
        </p:txBody>
      </p:sp>
    </p:spTree>
    <p:extLst>
      <p:ext uri="{BB962C8B-B14F-4D97-AF65-F5344CB8AC3E}">
        <p14:creationId xmlns:p14="http://schemas.microsoft.com/office/powerpoint/2010/main" val="15091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74BB1E-EFA2-4102-BE62-DC557126D780}"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165E2-2CF0-4019-8B48-11ADFFC5522D}" type="slidenum">
              <a:rPr lang="en-US" smtClean="0"/>
              <a:t>‹#›</a:t>
            </a:fld>
            <a:endParaRPr lang="en-US"/>
          </a:p>
        </p:txBody>
      </p:sp>
    </p:spTree>
    <p:extLst>
      <p:ext uri="{BB962C8B-B14F-4D97-AF65-F5344CB8AC3E}">
        <p14:creationId xmlns:p14="http://schemas.microsoft.com/office/powerpoint/2010/main" val="45666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A74BB1E-EFA2-4102-BE62-DC557126D780}" type="datetimeFigureOut">
              <a:rPr lang="en-US" smtClean="0"/>
              <a:t>5/21/2018</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EB165E2-2CF0-4019-8B48-11ADFFC5522D}" type="slidenum">
              <a:rPr lang="en-US" smtClean="0"/>
              <a:t>‹#›</a:t>
            </a:fld>
            <a:endParaRPr lang="en-US"/>
          </a:p>
        </p:txBody>
      </p:sp>
    </p:spTree>
    <p:extLst>
      <p:ext uri="{BB962C8B-B14F-4D97-AF65-F5344CB8AC3E}">
        <p14:creationId xmlns:p14="http://schemas.microsoft.com/office/powerpoint/2010/main" val="148997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74BB1E-EFA2-4102-BE62-DC557126D780}"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165E2-2CF0-4019-8B48-11ADFFC5522D}" type="slidenum">
              <a:rPr lang="en-US" smtClean="0"/>
              <a:t>‹#›</a:t>
            </a:fld>
            <a:endParaRPr lang="en-US"/>
          </a:p>
        </p:txBody>
      </p:sp>
    </p:spTree>
    <p:extLst>
      <p:ext uri="{BB962C8B-B14F-4D97-AF65-F5344CB8AC3E}">
        <p14:creationId xmlns:p14="http://schemas.microsoft.com/office/powerpoint/2010/main" val="292156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74BB1E-EFA2-4102-BE62-DC557126D780}"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165E2-2CF0-4019-8B48-11ADFFC5522D}" type="slidenum">
              <a:rPr lang="en-US" smtClean="0"/>
              <a:t>‹#›</a:t>
            </a:fld>
            <a:endParaRPr lang="en-US"/>
          </a:p>
        </p:txBody>
      </p:sp>
    </p:spTree>
    <p:extLst>
      <p:ext uri="{BB962C8B-B14F-4D97-AF65-F5344CB8AC3E}">
        <p14:creationId xmlns:p14="http://schemas.microsoft.com/office/powerpoint/2010/main" val="303042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74BB1E-EFA2-4102-BE62-DC557126D780}"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165E2-2CF0-4019-8B48-11ADFFC5522D}" type="slidenum">
              <a:rPr lang="en-US" smtClean="0"/>
              <a:t>‹#›</a:t>
            </a:fld>
            <a:endParaRPr lang="en-US"/>
          </a:p>
        </p:txBody>
      </p:sp>
    </p:spTree>
    <p:extLst>
      <p:ext uri="{BB962C8B-B14F-4D97-AF65-F5344CB8AC3E}">
        <p14:creationId xmlns:p14="http://schemas.microsoft.com/office/powerpoint/2010/main" val="3382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4BB1E-EFA2-4102-BE62-DC557126D780}"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165E2-2CF0-4019-8B48-11ADFFC5522D}" type="slidenum">
              <a:rPr lang="en-US" smtClean="0"/>
              <a:t>‹#›</a:t>
            </a:fld>
            <a:endParaRPr lang="en-US"/>
          </a:p>
        </p:txBody>
      </p:sp>
    </p:spTree>
    <p:extLst>
      <p:ext uri="{BB962C8B-B14F-4D97-AF65-F5344CB8AC3E}">
        <p14:creationId xmlns:p14="http://schemas.microsoft.com/office/powerpoint/2010/main" val="25205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A74BB1E-EFA2-4102-BE62-DC557126D780}" type="datetimeFigureOut">
              <a:rPr lang="en-US" smtClean="0"/>
              <a:t>5/21/2018</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EB165E2-2CF0-4019-8B48-11ADFFC5522D}" type="slidenum">
              <a:rPr lang="en-US" smtClean="0"/>
              <a:t>‹#›</a:t>
            </a:fld>
            <a:endParaRPr lang="en-US"/>
          </a:p>
        </p:txBody>
      </p:sp>
    </p:spTree>
    <p:extLst>
      <p:ext uri="{BB962C8B-B14F-4D97-AF65-F5344CB8AC3E}">
        <p14:creationId xmlns:p14="http://schemas.microsoft.com/office/powerpoint/2010/main" val="89050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74BB1E-EFA2-4102-BE62-DC557126D780}"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165E2-2CF0-4019-8B48-11ADFFC5522D}" type="slidenum">
              <a:rPr lang="en-US" smtClean="0"/>
              <a:t>‹#›</a:t>
            </a:fld>
            <a:endParaRPr lang="en-US"/>
          </a:p>
        </p:txBody>
      </p:sp>
    </p:spTree>
    <p:extLst>
      <p:ext uri="{BB962C8B-B14F-4D97-AF65-F5344CB8AC3E}">
        <p14:creationId xmlns:p14="http://schemas.microsoft.com/office/powerpoint/2010/main" val="413892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FA74BB1E-EFA2-4102-BE62-DC557126D780}" type="datetimeFigureOut">
              <a:rPr lang="en-US" smtClean="0"/>
              <a:t>5/21/2018</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9EB165E2-2CF0-4019-8B48-11ADFFC5522D}" type="slidenum">
              <a:rPr lang="en-US" smtClean="0"/>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981479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source=images&amp;cd=&amp;cad=rja&amp;uact=8&amp;ved=0ahUKEwjnob7JlanQAhXhjVQKHXggDK4QjRwIBw&amp;url=http://www.fs.fed.us/database/feis/plants/tree/picgla/all.html&amp;bvm=bv.138493631,d.cGw&amp;psig=AFQjCNGMLBwoQOHxNIIKanECJaA_lR7XeQ&amp;ust=147924455220654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6600"/>
              <a:t>FRPA 101-K</a:t>
            </a:r>
            <a:endParaRPr lang="en-US" sz="6600" dirty="0"/>
          </a:p>
        </p:txBody>
      </p:sp>
      <p:sp>
        <p:nvSpPr>
          <p:cNvPr id="3" name="Subtitle 2"/>
          <p:cNvSpPr>
            <a:spLocks noGrp="1"/>
          </p:cNvSpPr>
          <p:nvPr>
            <p:ph type="subTitle" idx="1"/>
          </p:nvPr>
        </p:nvSpPr>
        <p:spPr>
          <a:xfrm>
            <a:off x="558614" y="3429000"/>
            <a:ext cx="7989752" cy="590321"/>
          </a:xfrm>
        </p:spPr>
        <p:txBody>
          <a:bodyPr>
            <a:noAutofit/>
          </a:bodyPr>
          <a:lstStyle/>
          <a:p>
            <a:r>
              <a:rPr lang="en-US" sz="4000" dirty="0"/>
              <a:t>Inspections and</a:t>
            </a:r>
          </a:p>
          <a:p>
            <a:r>
              <a:rPr lang="en-US" sz="4000" dirty="0"/>
              <a:t>Compliance Monitoring</a:t>
            </a:r>
            <a:endParaRPr lang="en-US" sz="4000" dirty="0">
              <a:solidFill>
                <a:schemeClr val="bg1"/>
              </a:solidFill>
            </a:endParaRPr>
          </a:p>
        </p:txBody>
      </p:sp>
    </p:spTree>
    <p:extLst>
      <p:ext uri="{BB962C8B-B14F-4D97-AF65-F5344CB8AC3E}">
        <p14:creationId xmlns:p14="http://schemas.microsoft.com/office/powerpoint/2010/main" val="273197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fish presence</a:t>
            </a:r>
          </a:p>
        </p:txBody>
      </p:sp>
      <p:sp>
        <p:nvSpPr>
          <p:cNvPr id="3" name="Content Placeholder 2"/>
          <p:cNvSpPr>
            <a:spLocks noGrp="1"/>
          </p:cNvSpPr>
          <p:nvPr>
            <p:ph idx="1"/>
          </p:nvPr>
        </p:nvSpPr>
        <p:spPr>
          <a:xfrm>
            <a:off x="380999" y="2057400"/>
            <a:ext cx="8407893" cy="4495800"/>
          </a:xfrm>
        </p:spPr>
        <p:txBody>
          <a:bodyPr>
            <a:normAutofit/>
          </a:bodyPr>
          <a:lstStyle/>
          <a:p>
            <a:r>
              <a:rPr lang="en-US" sz="3000" dirty="0"/>
              <a:t>An operator may request that ADF&amp;G conduct an inspection to determine or verify the presence of fish in surface waters.</a:t>
            </a:r>
          </a:p>
          <a:p>
            <a:r>
              <a:rPr lang="en-US" sz="3000" dirty="0"/>
              <a:t>Requests for fish                                            presence inspections                                     must be included in a                                             DPO.</a:t>
            </a:r>
            <a:r>
              <a:rPr lang="en-US" sz="3000" dirty="0">
                <a:solidFill>
                  <a:srgbClr val="518597"/>
                </a:solidFill>
              </a:rPr>
              <a:t>	</a:t>
            </a:r>
            <a:r>
              <a:rPr lang="en-US" sz="2400" dirty="0">
                <a:solidFill>
                  <a:srgbClr val="518597"/>
                </a:solidFill>
              </a:rPr>
              <a:t>		</a:t>
            </a:r>
          </a:p>
          <a:p>
            <a:pPr marL="45720" indent="0" algn="r">
              <a:buNone/>
            </a:pPr>
            <a:endParaRPr lang="en-US" sz="2400" dirty="0">
              <a:solidFill>
                <a:srgbClr val="518597"/>
              </a:solidFill>
            </a:endParaRPr>
          </a:p>
          <a:p>
            <a:pPr marL="45720" indent="0">
              <a:buNone/>
            </a:pPr>
            <a:r>
              <a:rPr lang="en-US" sz="2400" dirty="0">
                <a:solidFill>
                  <a:srgbClr val="518597"/>
                </a:solidFill>
              </a:rPr>
              <a:t>11 AAC 95.220(a)(5)(D)</a:t>
            </a:r>
          </a:p>
        </p:txBody>
      </p:sp>
      <p:pic>
        <p:nvPicPr>
          <p:cNvPr id="4" name="Picture 2" descr="P1013003">
            <a:extLst>
              <a:ext uri="{FF2B5EF4-FFF2-40B4-BE49-F238E27FC236}">
                <a16:creationId xmlns:a16="http://schemas.microsoft.com/office/drawing/2014/main" id="{70A08D4B-110C-49E3-BFBA-CAA155F025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648200" y="3276600"/>
            <a:ext cx="4064492" cy="30483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72828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D31882-734C-45E7-9498-B212BE5A76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7" descr="P1020079">
            <a:extLst>
              <a:ext uri="{FF2B5EF4-FFF2-40B4-BE49-F238E27FC236}">
                <a16:creationId xmlns:a16="http://schemas.microsoft.com/office/drawing/2014/main" id="{F6106EBF-5372-4F4F-8F7B-3E3AFD97BA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9091"/>
          <a:stretch/>
        </p:blipFill>
        <p:spPr>
          <a:xfrm>
            <a:off x="0" y="152400"/>
            <a:ext cx="9143980" cy="6857990"/>
          </a:xfrm>
          <a:prstGeom prst="rect">
            <a:avLst/>
          </a:prstGeom>
          <a:noFill/>
        </p:spPr>
      </p:pic>
      <p:grpSp>
        <p:nvGrpSpPr>
          <p:cNvPr id="11" name="Group 10">
            <a:extLst>
              <a:ext uri="{FF2B5EF4-FFF2-40B4-BE49-F238E27FC236}">
                <a16:creationId xmlns:a16="http://schemas.microsoft.com/office/drawing/2014/main" id="{1C05A566-CC94-48EB-BD11-F829ED500E7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0" y="457200"/>
            <a:ext cx="5630313" cy="5935132"/>
            <a:chOff x="438067" y="457200"/>
            <a:chExt cx="7507083" cy="5935132"/>
          </a:xfrm>
        </p:grpSpPr>
        <p:sp>
          <p:nvSpPr>
            <p:cNvPr id="12" name="Rectangle 11">
              <a:extLst>
                <a:ext uri="{FF2B5EF4-FFF2-40B4-BE49-F238E27FC236}">
                  <a16:creationId xmlns:a16="http://schemas.microsoft.com/office/drawing/2014/main" id="{4FC83790-9DD4-42E4-A1FF-33F79CEA3908}"/>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1885AD6-DF8B-4D01-BCC4-B52A3D7E994F}"/>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780F50B-4CC4-4B42-AF35-9D15FB5DB674}"/>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38149" y="622209"/>
            <a:ext cx="5410200" cy="1372177"/>
          </a:xfrm>
        </p:spPr>
        <p:txBody>
          <a:bodyPr anchor="ctr">
            <a:noAutofit/>
          </a:bodyPr>
          <a:lstStyle/>
          <a:p>
            <a:br>
              <a:rPr lang="en-US" sz="3600" dirty="0"/>
            </a:br>
            <a:r>
              <a:rPr lang="en-US" sz="3600" dirty="0"/>
              <a:t>stream classification</a:t>
            </a:r>
          </a:p>
        </p:txBody>
      </p:sp>
      <p:sp>
        <p:nvSpPr>
          <p:cNvPr id="3" name="Content Placeholder 2"/>
          <p:cNvSpPr>
            <a:spLocks noGrp="1"/>
          </p:cNvSpPr>
          <p:nvPr>
            <p:ph idx="1"/>
          </p:nvPr>
        </p:nvSpPr>
        <p:spPr>
          <a:xfrm>
            <a:off x="438149" y="1479907"/>
            <a:ext cx="5276852" cy="5020732"/>
          </a:xfrm>
        </p:spPr>
        <p:txBody>
          <a:bodyPr>
            <a:normAutofit/>
          </a:bodyPr>
          <a:lstStyle/>
          <a:p>
            <a:pPr marL="0" indent="0">
              <a:buNone/>
            </a:pPr>
            <a:r>
              <a:rPr lang="en-US" sz="2800" dirty="0">
                <a:solidFill>
                  <a:schemeClr val="bg1"/>
                </a:solidFill>
              </a:rPr>
              <a:t>An operator's classification of a water body type may be verified by the agencies before or during review of a DPO, and is subject to a field inspection.  </a:t>
            </a:r>
          </a:p>
          <a:p>
            <a:pPr marL="0" indent="0">
              <a:buNone/>
            </a:pPr>
            <a:r>
              <a:rPr lang="en-US" sz="2200" dirty="0">
                <a:solidFill>
                  <a:schemeClr val="bg1"/>
                </a:solidFill>
              </a:rPr>
              <a:t> </a:t>
            </a:r>
          </a:p>
          <a:p>
            <a:pPr marL="0" indent="0">
              <a:buNone/>
            </a:pPr>
            <a:endParaRPr lang="en-US" sz="800" dirty="0">
              <a:solidFill>
                <a:schemeClr val="bg1"/>
              </a:solidFill>
            </a:endParaRPr>
          </a:p>
          <a:p>
            <a:pPr marL="45720" indent="0">
              <a:buNone/>
            </a:pPr>
            <a:r>
              <a:rPr lang="en-US" dirty="0">
                <a:solidFill>
                  <a:schemeClr val="bg1"/>
                </a:solidFill>
              </a:rPr>
              <a:t>See also FRPA 101-D STREAM CLASSIFICATION</a:t>
            </a:r>
          </a:p>
          <a:p>
            <a:pPr marL="45720" indent="0">
              <a:buNone/>
            </a:pPr>
            <a:r>
              <a:rPr lang="en-US" dirty="0">
                <a:solidFill>
                  <a:schemeClr val="bg1"/>
                </a:solidFill>
              </a:rPr>
              <a:t>11 AAC 95.265(c)</a:t>
            </a:r>
          </a:p>
        </p:txBody>
      </p:sp>
    </p:spTree>
    <p:extLst>
      <p:ext uri="{BB962C8B-B14F-4D97-AF65-F5344CB8AC3E}">
        <p14:creationId xmlns:p14="http://schemas.microsoft.com/office/powerpoint/2010/main" val="3531233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classification</a:t>
            </a:r>
          </a:p>
        </p:txBody>
      </p:sp>
      <p:sp>
        <p:nvSpPr>
          <p:cNvPr id="3" name="Content Placeholder 2"/>
          <p:cNvSpPr>
            <a:spLocks noGrp="1"/>
          </p:cNvSpPr>
          <p:nvPr>
            <p:ph idx="1"/>
          </p:nvPr>
        </p:nvSpPr>
        <p:spPr>
          <a:xfrm>
            <a:off x="372121" y="1947671"/>
            <a:ext cx="8407893" cy="4910329"/>
          </a:xfrm>
        </p:spPr>
        <p:txBody>
          <a:bodyPr>
            <a:normAutofit/>
          </a:bodyPr>
          <a:lstStyle/>
          <a:p>
            <a:r>
              <a:rPr lang="en-US" sz="2800" dirty="0"/>
              <a:t>An operator or DOF may ask ADF&amp;G to conduct a field review to document the presence or absence of anadromous fish, and in Regions II-III, the presence or absence of high value resident fish.  </a:t>
            </a:r>
          </a:p>
          <a:p>
            <a:r>
              <a:rPr lang="en-US" sz="2800" dirty="0"/>
              <a:t>Schedule a field review when evidence of anadromous fish is likely to be present and the site is accessible.  This does not extend the time schedule for DPO inspections.</a:t>
            </a:r>
          </a:p>
          <a:p>
            <a:pPr marL="45720" indent="0" algn="r">
              <a:buNone/>
            </a:pPr>
            <a:r>
              <a:rPr lang="en-US" sz="2200" dirty="0">
                <a:solidFill>
                  <a:srgbClr val="518597"/>
                </a:solidFill>
              </a:rPr>
              <a:t>						11 AAC 95.265(d)</a:t>
            </a:r>
            <a:endParaRPr lang="en-US" sz="2200" dirty="0"/>
          </a:p>
        </p:txBody>
      </p:sp>
    </p:spTree>
    <p:extLst>
      <p:ext uri="{BB962C8B-B14F-4D97-AF65-F5344CB8AC3E}">
        <p14:creationId xmlns:p14="http://schemas.microsoft.com/office/powerpoint/2010/main" val="871541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D31882-734C-45E7-9498-B212BE5A76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mage result for Alaska beetle salvage harvest">
            <a:hlinkClick r:id="rId2"/>
            <a:extLst>
              <a:ext uri="{FF2B5EF4-FFF2-40B4-BE49-F238E27FC236}">
                <a16:creationId xmlns:a16="http://schemas.microsoft.com/office/drawing/2014/main" id="{1374433E-D98A-426A-9E3C-2F795F9F83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999" b="-1"/>
          <a:stretch/>
        </p:blipFill>
        <p:spPr bwMode="auto">
          <a:xfrm>
            <a:off x="-1872" y="25622"/>
            <a:ext cx="9143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1C05A566-CC94-48EB-BD11-F829ED500E7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8550" y="457200"/>
            <a:ext cx="5630313" cy="5935132"/>
            <a:chOff x="438067" y="457200"/>
            <a:chExt cx="7507083" cy="5935132"/>
          </a:xfrm>
        </p:grpSpPr>
        <p:sp>
          <p:nvSpPr>
            <p:cNvPr id="12" name="Rectangle 11">
              <a:extLst>
                <a:ext uri="{FF2B5EF4-FFF2-40B4-BE49-F238E27FC236}">
                  <a16:creationId xmlns:a16="http://schemas.microsoft.com/office/drawing/2014/main" id="{4FC83790-9DD4-42E4-A1FF-33F79CEA3908}"/>
                </a:ext>
              </a:extLst>
            </p:cNvPr>
            <p:cNvSpPr/>
            <p:nvPr>
              <p:extLst>
                <p:ext uri="{386F3935-93C4-4BCD-93E2-E3B085C9AB24}">
                  <p16:designElem xmlns:p16="http://schemas.microsoft.com/office/powerpoint/2015/main" val="1"/>
                </p:ext>
              </p:extLst>
            </p:nvPr>
          </p:nvSpPr>
          <p:spPr>
            <a:xfrm>
              <a:off x="438067" y="618067"/>
              <a:ext cx="7503665"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1885AD6-DF8B-4D01-BCC4-B52A3D7E994F}"/>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780F50B-4CC4-4B42-AF35-9D15FB5DB674}"/>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457665" y="800387"/>
            <a:ext cx="5410200" cy="1372177"/>
          </a:xfrm>
        </p:spPr>
        <p:txBody>
          <a:bodyPr anchor="ctr">
            <a:normAutofit/>
          </a:bodyPr>
          <a:lstStyle/>
          <a:p>
            <a:r>
              <a:rPr lang="en-US" sz="3600" dirty="0"/>
              <a:t>reforestation exemptions</a:t>
            </a:r>
          </a:p>
        </p:txBody>
      </p:sp>
      <p:sp>
        <p:nvSpPr>
          <p:cNvPr id="3" name="Content Placeholder 2"/>
          <p:cNvSpPr>
            <a:spLocks noGrp="1"/>
          </p:cNvSpPr>
          <p:nvPr>
            <p:ph idx="1"/>
          </p:nvPr>
        </p:nvSpPr>
        <p:spPr>
          <a:xfrm>
            <a:off x="523899" y="2089629"/>
            <a:ext cx="5191102" cy="4097866"/>
          </a:xfrm>
        </p:spPr>
        <p:txBody>
          <a:bodyPr>
            <a:normAutofit/>
          </a:bodyPr>
          <a:lstStyle/>
          <a:p>
            <a:pPr marL="0" indent="0">
              <a:buNone/>
            </a:pPr>
            <a:r>
              <a:rPr lang="en-US" sz="2600" dirty="0">
                <a:solidFill>
                  <a:schemeClr val="bg1"/>
                </a:solidFill>
              </a:rPr>
              <a:t>As part of the DPO review, DOF may inspect the site of an exemption request to confirm whether the stand is significantly composed of insect and disease-killed, fire killed, wind thrown, or fatally damaged trees.  </a:t>
            </a:r>
          </a:p>
          <a:p>
            <a:pPr marL="0" indent="0">
              <a:buNone/>
            </a:pPr>
            <a:endParaRPr lang="en-US" sz="1600" dirty="0">
              <a:solidFill>
                <a:schemeClr val="bg1"/>
              </a:solidFill>
            </a:endParaRPr>
          </a:p>
          <a:p>
            <a:pPr marL="0" indent="0">
              <a:buNone/>
            </a:pPr>
            <a:r>
              <a:rPr lang="en-US" sz="1600" dirty="0">
                <a:solidFill>
                  <a:schemeClr val="bg1"/>
                </a:solidFill>
              </a:rPr>
              <a:t>11 AAC 95.375(h)</a:t>
            </a:r>
            <a:endParaRPr lang="en-US" dirty="0">
              <a:solidFill>
                <a:schemeClr val="bg1"/>
              </a:solidFill>
            </a:endParaRPr>
          </a:p>
        </p:txBody>
      </p:sp>
      <p:sp>
        <p:nvSpPr>
          <p:cNvPr id="10" name="TextBox 9">
            <a:extLst>
              <a:ext uri="{FF2B5EF4-FFF2-40B4-BE49-F238E27FC236}">
                <a16:creationId xmlns:a16="http://schemas.microsoft.com/office/drawing/2014/main" id="{3631E56B-28CC-4CD0-8EB9-9C51CF7DF806}"/>
              </a:ext>
            </a:extLst>
          </p:cNvPr>
          <p:cNvSpPr txBox="1"/>
          <p:nvPr/>
        </p:nvSpPr>
        <p:spPr>
          <a:xfrm>
            <a:off x="457665" y="5831299"/>
            <a:ext cx="5360413" cy="461665"/>
          </a:xfrm>
          <a:prstGeom prst="rect">
            <a:avLst/>
          </a:prstGeom>
          <a:noFill/>
        </p:spPr>
        <p:txBody>
          <a:bodyPr wrap="square" rtlCol="0">
            <a:spAutoFit/>
          </a:bodyPr>
          <a:lstStyle/>
          <a:p>
            <a:pPr algn="r"/>
            <a:r>
              <a:rPr lang="en-US" sz="1200" dirty="0">
                <a:solidFill>
                  <a:srgbClr val="FFFCEF"/>
                </a:solidFill>
              </a:rPr>
              <a:t>SBB Kill on Kenai Peninsula</a:t>
            </a:r>
          </a:p>
          <a:p>
            <a:pPr algn="r"/>
            <a:r>
              <a:rPr lang="en-US" sz="1200" dirty="0">
                <a:solidFill>
                  <a:srgbClr val="FFFCEF"/>
                </a:solidFill>
              </a:rPr>
              <a:t>William M. </a:t>
            </a:r>
            <a:r>
              <a:rPr lang="en-US" sz="1200" dirty="0" err="1">
                <a:solidFill>
                  <a:srgbClr val="FFFCEF"/>
                </a:solidFill>
              </a:rPr>
              <a:t>Ciesla</a:t>
            </a:r>
            <a:r>
              <a:rPr lang="en-US" sz="1200" dirty="0">
                <a:solidFill>
                  <a:srgbClr val="FFFCEF"/>
                </a:solidFill>
              </a:rPr>
              <a:t>, Forest Health Management International, Bugwood.org</a:t>
            </a:r>
          </a:p>
        </p:txBody>
      </p:sp>
    </p:spTree>
    <p:extLst>
      <p:ext uri="{BB962C8B-B14F-4D97-AF65-F5344CB8AC3E}">
        <p14:creationId xmlns:p14="http://schemas.microsoft.com/office/powerpoint/2010/main" val="257023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Compliance monitoring</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3159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354F9C-09C1-481E-9ABD-148E70C0C369}"/>
              </a:ext>
            </a:extLst>
          </p:cNvPr>
          <p:cNvSpPr>
            <a:spLocks noGrp="1"/>
          </p:cNvSpPr>
          <p:nvPr>
            <p:ph type="title"/>
          </p:nvPr>
        </p:nvSpPr>
        <p:spPr/>
        <p:txBody>
          <a:bodyPr>
            <a:normAutofit/>
          </a:bodyPr>
          <a:lstStyle/>
          <a:p>
            <a:r>
              <a:rPr lang="en-US" sz="3600" dirty="0"/>
              <a:t>FRPA and monitoring</a:t>
            </a:r>
          </a:p>
        </p:txBody>
      </p:sp>
      <p:sp>
        <p:nvSpPr>
          <p:cNvPr id="2" name="Content Placeholder 1">
            <a:extLst>
              <a:ext uri="{FF2B5EF4-FFF2-40B4-BE49-F238E27FC236}">
                <a16:creationId xmlns:a16="http://schemas.microsoft.com/office/drawing/2014/main" id="{0609F96A-CA65-49B1-A346-F058B0EA784E}"/>
              </a:ext>
            </a:extLst>
          </p:cNvPr>
          <p:cNvSpPr>
            <a:spLocks noGrp="1"/>
          </p:cNvSpPr>
          <p:nvPr>
            <p:ph idx="1"/>
          </p:nvPr>
        </p:nvSpPr>
        <p:spPr>
          <a:xfrm>
            <a:off x="581192" y="2228003"/>
            <a:ext cx="7989752" cy="4325197"/>
          </a:xfrm>
        </p:spPr>
        <p:txBody>
          <a:bodyPr>
            <a:normAutofit/>
          </a:bodyPr>
          <a:lstStyle/>
          <a:p>
            <a:r>
              <a:rPr lang="en-US" sz="2800" dirty="0"/>
              <a:t>The board shall coordinate the monitoring of the implementation and effectiveness of FRPA and its regulations and BMPs in meeting state water quality standards, fish and wildlife habitat requirements, and other forestry objectives.  </a:t>
            </a:r>
          </a:p>
          <a:p>
            <a:r>
              <a:rPr lang="en-US" sz="2800" dirty="0"/>
              <a:t>The board reports annually to the governor […] with its recommendations for changes and for needed research and monitoring. </a:t>
            </a:r>
          </a:p>
          <a:p>
            <a:pPr marL="45720" indent="0" algn="r">
              <a:buNone/>
            </a:pPr>
            <a:r>
              <a:rPr lang="en-US" sz="2400" dirty="0">
                <a:solidFill>
                  <a:srgbClr val="518597"/>
                </a:solidFill>
              </a:rPr>
              <a:t>AS 41.17.047(d) </a:t>
            </a:r>
          </a:p>
          <a:p>
            <a:pPr marL="45720" indent="0">
              <a:buNone/>
            </a:pPr>
            <a:endParaRPr lang="en-US" sz="2400" dirty="0"/>
          </a:p>
        </p:txBody>
      </p:sp>
    </p:spTree>
    <p:extLst>
      <p:ext uri="{BB962C8B-B14F-4D97-AF65-F5344CB8AC3E}">
        <p14:creationId xmlns:p14="http://schemas.microsoft.com/office/powerpoint/2010/main" val="185756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38AFB9-C469-4992-ADFF-2E82E8DCD01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4B0B915-9AC5-4E4B-84C4-8B377E6878F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4900" y="453643"/>
            <a:ext cx="8474200" cy="98554"/>
            <a:chOff x="446534" y="453643"/>
            <a:chExt cx="11298933" cy="98554"/>
          </a:xfrm>
        </p:grpSpPr>
        <p:sp>
          <p:nvSpPr>
            <p:cNvPr id="13" name="Rectangle 12">
              <a:extLst>
                <a:ext uri="{FF2B5EF4-FFF2-40B4-BE49-F238E27FC236}">
                  <a16:creationId xmlns:a16="http://schemas.microsoft.com/office/drawing/2014/main" id="{388827FC-FEA8-43FF-B709-9696594AA3CD}"/>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82A3A24-9A7A-4135-BB21-051DB62CAA1F}"/>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AC290C3-45C0-4820-9036-CA1E9D9EC6FA}"/>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A15CA58F-8245-490E-83C9-FE272EC25371}"/>
              </a:ext>
            </a:extLst>
          </p:cNvPr>
          <p:cNvPicPr>
            <a:picLocks noChangeAspect="1"/>
          </p:cNvPicPr>
          <p:nvPr/>
        </p:nvPicPr>
        <p:blipFill rotWithShape="1">
          <a:blip r:embed="rId3">
            <a:extLst>
              <a:ext uri="{28A0092B-C50C-407E-A947-70E740481C1C}">
                <a14:useLocalDpi xmlns:a14="http://schemas.microsoft.com/office/drawing/2010/main" val="0"/>
              </a:ext>
            </a:extLst>
          </a:blip>
          <a:srcRect l="41054" r="23075"/>
          <a:stretch/>
        </p:blipFill>
        <p:spPr>
          <a:xfrm>
            <a:off x="336549" y="600075"/>
            <a:ext cx="2762250" cy="5775325"/>
          </a:xfrm>
          <a:prstGeom prst="rect">
            <a:avLst/>
          </a:prstGeom>
          <a:ln>
            <a:solidFill>
              <a:schemeClr val="tx1"/>
            </a:solidFill>
          </a:ln>
        </p:spPr>
      </p:pic>
      <p:sp>
        <p:nvSpPr>
          <p:cNvPr id="3" name="Title 2"/>
          <p:cNvSpPr>
            <a:spLocks noGrp="1"/>
          </p:cNvSpPr>
          <p:nvPr>
            <p:ph type="title"/>
          </p:nvPr>
        </p:nvSpPr>
        <p:spPr>
          <a:xfrm>
            <a:off x="3287043" y="702156"/>
            <a:ext cx="5418806" cy="1013800"/>
          </a:xfrm>
        </p:spPr>
        <p:txBody>
          <a:bodyPr>
            <a:normAutofit/>
          </a:bodyPr>
          <a:lstStyle/>
          <a:p>
            <a:r>
              <a:rPr lang="en-US">
                <a:solidFill>
                  <a:schemeClr val="accent1"/>
                </a:solidFill>
              </a:rPr>
              <a:t>What is compliance monitoring?</a:t>
            </a:r>
          </a:p>
        </p:txBody>
      </p:sp>
      <p:sp>
        <p:nvSpPr>
          <p:cNvPr id="2" name="Content Placeholder 1"/>
          <p:cNvSpPr>
            <a:spLocks noGrp="1"/>
          </p:cNvSpPr>
          <p:nvPr>
            <p:ph idx="1"/>
          </p:nvPr>
        </p:nvSpPr>
        <p:spPr>
          <a:xfrm>
            <a:off x="3287044" y="1896533"/>
            <a:ext cx="5418806" cy="3962266"/>
          </a:xfrm>
        </p:spPr>
        <p:txBody>
          <a:bodyPr>
            <a:noAutofit/>
          </a:bodyPr>
          <a:lstStyle/>
          <a:p>
            <a:r>
              <a:rPr lang="en-US" sz="2800" u="sng" dirty="0"/>
              <a:t>Compliance monitoring </a:t>
            </a:r>
            <a:r>
              <a:rPr lang="en-US" sz="2800" dirty="0"/>
              <a:t>assesses whether timber operations are properly implementing FRPA and its BMPs.  </a:t>
            </a:r>
          </a:p>
          <a:p>
            <a:r>
              <a:rPr lang="en-US" sz="2800" u="sng" dirty="0"/>
              <a:t>Effectiveness monitoring </a:t>
            </a:r>
            <a:r>
              <a:rPr lang="en-US" sz="2800" dirty="0"/>
              <a:t>evaluates whether the BMPs successfully protect water quality and fish habitat when implemented properly. </a:t>
            </a:r>
          </a:p>
        </p:txBody>
      </p:sp>
    </p:spTree>
    <p:extLst>
      <p:ext uri="{BB962C8B-B14F-4D97-AF65-F5344CB8AC3E}">
        <p14:creationId xmlns:p14="http://schemas.microsoft.com/office/powerpoint/2010/main" val="1321001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CCC960-EBB0-4648-A189-5FEE0EE373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2180496"/>
            <a:ext cx="405348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FAC1763-984D-4305-BBA7-14E37C3528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237" r="3269" b="-1"/>
          <a:stretch/>
        </p:blipFill>
        <p:spPr>
          <a:xfrm>
            <a:off x="492918" y="2361056"/>
            <a:ext cx="3721894" cy="3649219"/>
          </a:xfrm>
          <a:prstGeom prst="rect">
            <a:avLst/>
          </a:prstGeom>
        </p:spPr>
      </p:pic>
      <p:sp>
        <p:nvSpPr>
          <p:cNvPr id="3" name="Title 2">
            <a:extLst>
              <a:ext uri="{FF2B5EF4-FFF2-40B4-BE49-F238E27FC236}">
                <a16:creationId xmlns:a16="http://schemas.microsoft.com/office/drawing/2014/main" id="{0AA5297F-0645-436C-9241-9E65B887F1C2}"/>
              </a:ext>
            </a:extLst>
          </p:cNvPr>
          <p:cNvSpPr>
            <a:spLocks noGrp="1"/>
          </p:cNvSpPr>
          <p:nvPr>
            <p:ph type="title"/>
          </p:nvPr>
        </p:nvSpPr>
        <p:spPr>
          <a:xfrm>
            <a:off x="435894" y="702156"/>
            <a:ext cx="8272212" cy="1013800"/>
          </a:xfrm>
        </p:spPr>
        <p:txBody>
          <a:bodyPr>
            <a:normAutofit/>
          </a:bodyPr>
          <a:lstStyle/>
          <a:p>
            <a:r>
              <a:rPr lang="en-US"/>
              <a:t>purpose</a:t>
            </a:r>
          </a:p>
        </p:txBody>
      </p:sp>
      <p:sp>
        <p:nvSpPr>
          <p:cNvPr id="2" name="Content Placeholder 1">
            <a:extLst>
              <a:ext uri="{FF2B5EF4-FFF2-40B4-BE49-F238E27FC236}">
                <a16:creationId xmlns:a16="http://schemas.microsoft.com/office/drawing/2014/main" id="{AD9311CB-FA13-45AF-AB47-8CDDCDEB95C2}"/>
              </a:ext>
            </a:extLst>
          </p:cNvPr>
          <p:cNvSpPr>
            <a:spLocks noGrp="1"/>
          </p:cNvSpPr>
          <p:nvPr>
            <p:ph idx="1"/>
          </p:nvPr>
        </p:nvSpPr>
        <p:spPr>
          <a:xfrm>
            <a:off x="4751853" y="2180496"/>
            <a:ext cx="3956251" cy="4045683"/>
          </a:xfrm>
        </p:spPr>
        <p:txBody>
          <a:bodyPr>
            <a:normAutofit/>
          </a:bodyPr>
          <a:lstStyle/>
          <a:p>
            <a:pPr lvl="0"/>
            <a:r>
              <a:rPr lang="en-US" sz="2400" dirty="0"/>
              <a:t>Document how frequently the operators are implementing a BMP when it applies to the harvest activity they are conducting.  </a:t>
            </a:r>
          </a:p>
          <a:p>
            <a:pPr lvl="0"/>
            <a:r>
              <a:rPr lang="en-US" sz="2400" dirty="0"/>
              <a:t>Document whether operators are </a:t>
            </a:r>
            <a:r>
              <a:rPr lang="en-US" sz="2400" u="sng" dirty="0"/>
              <a:t>correctly</a:t>
            </a:r>
            <a:r>
              <a:rPr lang="en-US" sz="2400" dirty="0"/>
              <a:t> applying the BMP. </a:t>
            </a:r>
          </a:p>
          <a:p>
            <a:pPr marL="45720" lvl="0" indent="0">
              <a:buNone/>
            </a:pPr>
            <a:r>
              <a:rPr lang="en-US" dirty="0">
                <a:solidFill>
                  <a:srgbClr val="7030A0"/>
                </a:solidFill>
              </a:rPr>
              <a:t>Purple book </a:t>
            </a:r>
            <a:r>
              <a:rPr lang="en-US" dirty="0"/>
              <a:t>- Introduction</a:t>
            </a:r>
          </a:p>
          <a:p>
            <a:endParaRPr lang="en-US" dirty="0"/>
          </a:p>
        </p:txBody>
      </p:sp>
      <p:sp>
        <p:nvSpPr>
          <p:cNvPr id="6" name="TextBox 5">
            <a:extLst>
              <a:ext uri="{FF2B5EF4-FFF2-40B4-BE49-F238E27FC236}">
                <a16:creationId xmlns:a16="http://schemas.microsoft.com/office/drawing/2014/main" id="{9F21B500-CD37-4D1A-9704-50D0DBBF2821}"/>
              </a:ext>
            </a:extLst>
          </p:cNvPr>
          <p:cNvSpPr txBox="1"/>
          <p:nvPr/>
        </p:nvSpPr>
        <p:spPr>
          <a:xfrm>
            <a:off x="327125" y="6226179"/>
            <a:ext cx="4053480" cy="523220"/>
          </a:xfrm>
          <a:prstGeom prst="rect">
            <a:avLst/>
          </a:prstGeom>
          <a:noFill/>
        </p:spPr>
        <p:txBody>
          <a:bodyPr wrap="square" rtlCol="0">
            <a:spAutoFit/>
          </a:bodyPr>
          <a:lstStyle/>
          <a:p>
            <a:r>
              <a:rPr lang="en-US" sz="1400" dirty="0"/>
              <a:t>Inspection of flooded road.  </a:t>
            </a:r>
          </a:p>
          <a:p>
            <a:r>
              <a:rPr lang="en-US" sz="1400" dirty="0"/>
              <a:t>Photo:  Wade Wahrenbrock, DOF</a:t>
            </a:r>
          </a:p>
        </p:txBody>
      </p:sp>
    </p:spTree>
    <p:extLst>
      <p:ext uri="{BB962C8B-B14F-4D97-AF65-F5344CB8AC3E}">
        <p14:creationId xmlns:p14="http://schemas.microsoft.com/office/powerpoint/2010/main" val="177187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5297F-0645-436C-9241-9E65B887F1C2}"/>
              </a:ext>
            </a:extLst>
          </p:cNvPr>
          <p:cNvSpPr>
            <a:spLocks noGrp="1"/>
          </p:cNvSpPr>
          <p:nvPr>
            <p:ph type="title"/>
          </p:nvPr>
        </p:nvSpPr>
        <p:spPr/>
        <p:txBody>
          <a:bodyPr>
            <a:normAutofit/>
          </a:bodyPr>
          <a:lstStyle/>
          <a:p>
            <a:r>
              <a:rPr lang="en-US" sz="3600" dirty="0"/>
              <a:t>purpose</a:t>
            </a:r>
          </a:p>
        </p:txBody>
      </p:sp>
      <p:sp>
        <p:nvSpPr>
          <p:cNvPr id="2" name="Content Placeholder 1">
            <a:extLst>
              <a:ext uri="{FF2B5EF4-FFF2-40B4-BE49-F238E27FC236}">
                <a16:creationId xmlns:a16="http://schemas.microsoft.com/office/drawing/2014/main" id="{AD9311CB-FA13-45AF-AB47-8CDDCDEB95C2}"/>
              </a:ext>
            </a:extLst>
          </p:cNvPr>
          <p:cNvSpPr>
            <a:spLocks noGrp="1"/>
          </p:cNvSpPr>
          <p:nvPr>
            <p:ph idx="1"/>
          </p:nvPr>
        </p:nvSpPr>
        <p:spPr>
          <a:xfrm>
            <a:off x="380999" y="1719070"/>
            <a:ext cx="8407893" cy="4757929"/>
          </a:xfrm>
        </p:spPr>
        <p:txBody>
          <a:bodyPr/>
          <a:lstStyle/>
          <a:p>
            <a:pPr lvl="0"/>
            <a:r>
              <a:rPr lang="en-US" sz="3200" dirty="0"/>
              <a:t>Compliance monitoring does </a:t>
            </a:r>
            <a:r>
              <a:rPr lang="en-US" sz="3200" u="sng" dirty="0"/>
              <a:t>not</a:t>
            </a:r>
            <a:r>
              <a:rPr lang="en-US" sz="3200" dirty="0"/>
              <a:t> determine </a:t>
            </a:r>
          </a:p>
          <a:p>
            <a:pPr lvl="1"/>
            <a:r>
              <a:rPr lang="en-US" sz="2800" dirty="0"/>
              <a:t> Whether or not implementation of the BMP is necessary to protect water quality, </a:t>
            </a:r>
          </a:p>
          <a:p>
            <a:pPr lvl="1"/>
            <a:r>
              <a:rPr lang="en-US" sz="2800" dirty="0"/>
              <a:t> The effectiveness of the BMP in protecting water quality.  </a:t>
            </a:r>
          </a:p>
          <a:p>
            <a:pPr marL="365760" lvl="1" indent="0">
              <a:buNone/>
            </a:pPr>
            <a:endParaRPr lang="en-US" sz="2800" dirty="0"/>
          </a:p>
          <a:p>
            <a:pPr marL="45720" lvl="0" indent="0" algn="r">
              <a:buNone/>
            </a:pPr>
            <a:r>
              <a:rPr lang="en-US" sz="2400" dirty="0">
                <a:solidFill>
                  <a:srgbClr val="7030A0"/>
                </a:solidFill>
              </a:rPr>
              <a:t>Purple book - Introduction</a:t>
            </a:r>
          </a:p>
          <a:p>
            <a:endParaRPr lang="en-US" dirty="0"/>
          </a:p>
        </p:txBody>
      </p:sp>
    </p:spTree>
    <p:extLst>
      <p:ext uri="{BB962C8B-B14F-4D97-AF65-F5344CB8AC3E}">
        <p14:creationId xmlns:p14="http://schemas.microsoft.com/office/powerpoint/2010/main" val="3781212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3AA40C-78D6-4957-8C7E-4F51BF8AD354}"/>
              </a:ext>
            </a:extLst>
          </p:cNvPr>
          <p:cNvSpPr>
            <a:spLocks noGrp="1"/>
          </p:cNvSpPr>
          <p:nvPr>
            <p:ph type="title"/>
          </p:nvPr>
        </p:nvSpPr>
        <p:spPr/>
        <p:txBody>
          <a:bodyPr>
            <a:normAutofit/>
          </a:bodyPr>
          <a:lstStyle/>
          <a:p>
            <a:r>
              <a:rPr lang="en-US" sz="3600" dirty="0"/>
              <a:t>Scope</a:t>
            </a:r>
          </a:p>
        </p:txBody>
      </p:sp>
      <p:sp>
        <p:nvSpPr>
          <p:cNvPr id="2" name="Content Placeholder 1">
            <a:extLst>
              <a:ext uri="{FF2B5EF4-FFF2-40B4-BE49-F238E27FC236}">
                <a16:creationId xmlns:a16="http://schemas.microsoft.com/office/drawing/2014/main" id="{EC882DC8-0867-4415-A857-12EC8D8ED7FC}"/>
              </a:ext>
            </a:extLst>
          </p:cNvPr>
          <p:cNvSpPr>
            <a:spLocks noGrp="1"/>
          </p:cNvSpPr>
          <p:nvPr>
            <p:ph idx="1"/>
          </p:nvPr>
        </p:nvSpPr>
        <p:spPr>
          <a:xfrm>
            <a:off x="372121" y="1905000"/>
            <a:ext cx="8407893" cy="4834129"/>
          </a:xfrm>
        </p:spPr>
        <p:txBody>
          <a:bodyPr>
            <a:normAutofit/>
          </a:bodyPr>
          <a:lstStyle/>
          <a:p>
            <a:pPr lvl="0"/>
            <a:r>
              <a:rPr lang="en-US" sz="2800" dirty="0"/>
              <a:t>Conduct compliance monitoring on all current timber harvest operations subject to FRPA on all land ownerships. </a:t>
            </a:r>
          </a:p>
          <a:p>
            <a:pPr lvl="0"/>
            <a:r>
              <a:rPr lang="en-US" sz="2800" dirty="0"/>
              <a:t>Coordinate compliance monitoring with FRPA inspections and state timber sale inspections.</a:t>
            </a:r>
          </a:p>
          <a:p>
            <a:pPr lvl="0"/>
            <a:r>
              <a:rPr lang="en-US" sz="2800" dirty="0"/>
              <a:t>Complete compliance score sheets on selected harvest activities during routine inspections of timber harvesting operations on all landownerships.</a:t>
            </a:r>
          </a:p>
          <a:p>
            <a:pPr marL="45720" lvl="0" indent="0" algn="r">
              <a:buNone/>
            </a:pPr>
            <a:r>
              <a:rPr lang="en-US" sz="2400" dirty="0">
                <a:solidFill>
                  <a:srgbClr val="7030A0"/>
                </a:solidFill>
              </a:rPr>
              <a:t>Purple book – Introduction</a:t>
            </a:r>
          </a:p>
          <a:p>
            <a:endParaRPr lang="en-US" dirty="0"/>
          </a:p>
        </p:txBody>
      </p:sp>
    </p:spTree>
    <p:extLst>
      <p:ext uri="{BB962C8B-B14F-4D97-AF65-F5344CB8AC3E}">
        <p14:creationId xmlns:p14="http://schemas.microsoft.com/office/powerpoint/2010/main" val="44620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inspections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31411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p:txBody>
          <a:bodyPr>
            <a:noAutofit/>
          </a:bodyPr>
          <a:lstStyle/>
          <a:p>
            <a:r>
              <a:rPr lang="en-US" sz="3600" dirty="0"/>
              <a:t>Procedure – </a:t>
            </a:r>
            <a:br>
              <a:rPr lang="en-US" sz="3600" dirty="0"/>
            </a:br>
            <a:r>
              <a:rPr lang="en-US" sz="3600" dirty="0"/>
              <a:t>coverage &amp; planning</a:t>
            </a:r>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80999" y="1719070"/>
            <a:ext cx="8407893" cy="4834129"/>
          </a:xfrm>
        </p:spPr>
        <p:txBody>
          <a:bodyPr>
            <a:normAutofit/>
          </a:bodyPr>
          <a:lstStyle/>
          <a:p>
            <a:pPr lvl="0"/>
            <a:r>
              <a:rPr lang="en-US" sz="2800" dirty="0"/>
              <a:t>You do not need to need to monitor all aspects of the operation for compliance during each inspection.  </a:t>
            </a:r>
          </a:p>
          <a:p>
            <a:pPr lvl="0"/>
            <a:r>
              <a:rPr lang="en-US" sz="2800" dirty="0"/>
              <a:t>Complete a score sheet on all applicable activities that you can review during your time on the ground.  </a:t>
            </a:r>
          </a:p>
          <a:p>
            <a:pPr lvl="0"/>
            <a:r>
              <a:rPr lang="en-US" sz="2800" dirty="0"/>
              <a:t>Gather as many samples from as many operations as possible during the year.</a:t>
            </a:r>
          </a:p>
          <a:p>
            <a:pPr marL="45720" lvl="0" indent="0" algn="r">
              <a:buNone/>
            </a:pPr>
            <a:endParaRPr lang="en-US" dirty="0">
              <a:solidFill>
                <a:srgbClr val="7030A0"/>
              </a:solidFill>
            </a:endParaRPr>
          </a:p>
          <a:p>
            <a:pPr marL="45720" lvl="0" indent="0" algn="r">
              <a:buNone/>
            </a:pPr>
            <a:r>
              <a:rPr lang="en-US" sz="2400" dirty="0">
                <a:solidFill>
                  <a:srgbClr val="7030A0"/>
                </a:solidFill>
              </a:rPr>
              <a:t>Purple book - Introduction</a:t>
            </a:r>
            <a:endParaRPr lang="en-US" sz="2400" dirty="0"/>
          </a:p>
        </p:txBody>
      </p:sp>
    </p:spTree>
    <p:extLst>
      <p:ext uri="{BB962C8B-B14F-4D97-AF65-F5344CB8AC3E}">
        <p14:creationId xmlns:p14="http://schemas.microsoft.com/office/powerpoint/2010/main" val="3636914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p:txBody>
          <a:bodyPr>
            <a:noAutofit/>
          </a:bodyPr>
          <a:lstStyle/>
          <a:p>
            <a:r>
              <a:rPr lang="en-US" sz="3600" dirty="0"/>
              <a:t>Procedure – </a:t>
            </a:r>
            <a:br>
              <a:rPr lang="en-US" sz="3600" dirty="0"/>
            </a:br>
            <a:r>
              <a:rPr lang="en-US" sz="3600" dirty="0"/>
              <a:t>coverage &amp; planning, </a:t>
            </a:r>
            <a:r>
              <a:rPr lang="en-US" sz="3600" cap="none" dirty="0"/>
              <a:t>cont.</a:t>
            </a:r>
            <a:endParaRPr lang="en-US" sz="3600" dirty="0"/>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72121" y="1905000"/>
            <a:ext cx="8407893" cy="4834129"/>
          </a:xfrm>
        </p:spPr>
        <p:txBody>
          <a:bodyPr>
            <a:normAutofit/>
          </a:bodyPr>
          <a:lstStyle/>
          <a:p>
            <a:r>
              <a:rPr lang="en-US" sz="2800" dirty="0"/>
              <a:t>Select the roads, units, and harvest activities to evaluate prior to going out in the field.  Incorporate compliance monitoring into the inspection plan. </a:t>
            </a:r>
          </a:p>
          <a:p>
            <a:r>
              <a:rPr lang="en-US" sz="2800" dirty="0"/>
              <a:t>On state sales, complete all relevant sections of the score sheet to assist in sale administration.</a:t>
            </a:r>
          </a:p>
          <a:p>
            <a:pPr lvl="0"/>
            <a:endParaRPr lang="en-US" sz="2800" dirty="0"/>
          </a:p>
          <a:p>
            <a:pPr marL="45720" lvl="0" indent="0" algn="r">
              <a:buNone/>
            </a:pPr>
            <a:endParaRPr lang="en-US" sz="2400" dirty="0">
              <a:solidFill>
                <a:srgbClr val="7030A0"/>
              </a:solidFill>
            </a:endParaRPr>
          </a:p>
          <a:p>
            <a:pPr marL="45720" lvl="0" indent="0" algn="r">
              <a:buNone/>
            </a:pPr>
            <a:r>
              <a:rPr lang="en-US" sz="2400" dirty="0">
                <a:solidFill>
                  <a:srgbClr val="7030A0"/>
                </a:solidFill>
              </a:rPr>
              <a:t>Purple book - Introduction</a:t>
            </a:r>
            <a:endParaRPr lang="en-US" sz="2400" dirty="0"/>
          </a:p>
        </p:txBody>
      </p:sp>
    </p:spTree>
    <p:extLst>
      <p:ext uri="{BB962C8B-B14F-4D97-AF65-F5344CB8AC3E}">
        <p14:creationId xmlns:p14="http://schemas.microsoft.com/office/powerpoint/2010/main" val="999041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8DCF1-EEB0-4FA5-8FC8-9DD10920BA62}"/>
              </a:ext>
            </a:extLst>
          </p:cNvPr>
          <p:cNvSpPr>
            <a:spLocks noGrp="1"/>
          </p:cNvSpPr>
          <p:nvPr>
            <p:ph type="title"/>
          </p:nvPr>
        </p:nvSpPr>
        <p:spPr/>
        <p:txBody>
          <a:bodyPr>
            <a:noAutofit/>
          </a:bodyPr>
          <a:lstStyle/>
          <a:p>
            <a:r>
              <a:rPr lang="en-US" sz="3600" dirty="0"/>
              <a:t>What to Monitor:  </a:t>
            </a:r>
            <a:br>
              <a:rPr lang="en-US" sz="3600" dirty="0"/>
            </a:br>
            <a:r>
              <a:rPr lang="en-US" sz="3600" dirty="0"/>
              <a:t>New Activity </a:t>
            </a:r>
          </a:p>
        </p:txBody>
      </p:sp>
      <p:sp>
        <p:nvSpPr>
          <p:cNvPr id="2" name="Content Placeholder 1">
            <a:extLst>
              <a:ext uri="{FF2B5EF4-FFF2-40B4-BE49-F238E27FC236}">
                <a16:creationId xmlns:a16="http://schemas.microsoft.com/office/drawing/2014/main" id="{EC8D3929-E75B-4428-B7B3-D633B2227066}"/>
              </a:ext>
            </a:extLst>
          </p:cNvPr>
          <p:cNvSpPr>
            <a:spLocks noGrp="1"/>
          </p:cNvSpPr>
          <p:nvPr>
            <p:ph idx="1"/>
          </p:nvPr>
        </p:nvSpPr>
        <p:spPr>
          <a:xfrm>
            <a:off x="457200" y="2209800"/>
            <a:ext cx="3818879" cy="4343400"/>
          </a:xfrm>
        </p:spPr>
        <p:txBody>
          <a:bodyPr>
            <a:normAutofit fontScale="85000" lnSpcReduction="10000"/>
          </a:bodyPr>
          <a:lstStyle/>
          <a:p>
            <a:pPr lvl="0"/>
            <a:r>
              <a:rPr lang="en-US" sz="3200" u="sng" dirty="0"/>
              <a:t>Recently completed units</a:t>
            </a:r>
            <a:r>
              <a:rPr lang="en-US" sz="3200" dirty="0"/>
              <a:t>:  Check compliance with timber harvest related BMPs. </a:t>
            </a:r>
          </a:p>
          <a:p>
            <a:pPr lvl="0"/>
            <a:r>
              <a:rPr lang="en-US" sz="3200" u="sng" dirty="0"/>
              <a:t>Recently built roads</a:t>
            </a:r>
            <a:r>
              <a:rPr lang="en-US" sz="3200" dirty="0"/>
              <a:t>:  Check for compliance with road construction and road drainage BMPs. </a:t>
            </a:r>
            <a:r>
              <a:rPr lang="en-US" sz="3200" dirty="0">
                <a:solidFill>
                  <a:srgbClr val="7030A0"/>
                </a:solidFill>
              </a:rPr>
              <a:t>	</a:t>
            </a:r>
          </a:p>
          <a:p>
            <a:pPr marL="0" lvl="0" indent="0" algn="r">
              <a:buNone/>
            </a:pPr>
            <a:r>
              <a:rPr lang="en-US" sz="2400" dirty="0">
                <a:solidFill>
                  <a:srgbClr val="7030A0"/>
                </a:solidFill>
              </a:rPr>
              <a:t>Purple book - Introduction</a:t>
            </a:r>
            <a:endParaRPr lang="en-US" dirty="0"/>
          </a:p>
        </p:txBody>
      </p:sp>
      <p:pic>
        <p:nvPicPr>
          <p:cNvPr id="5" name="Picture 4">
            <a:extLst>
              <a:ext uri="{FF2B5EF4-FFF2-40B4-BE49-F238E27FC236}">
                <a16:creationId xmlns:a16="http://schemas.microsoft.com/office/drawing/2014/main" id="{93C2D806-0097-4992-B71D-170050244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590800"/>
            <a:ext cx="3917748" cy="2938311"/>
          </a:xfrm>
          <a:prstGeom prst="rect">
            <a:avLst/>
          </a:prstGeom>
        </p:spPr>
      </p:pic>
    </p:spTree>
    <p:extLst>
      <p:ext uri="{BB962C8B-B14F-4D97-AF65-F5344CB8AC3E}">
        <p14:creationId xmlns:p14="http://schemas.microsoft.com/office/powerpoint/2010/main" val="188627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CCC960-EBB0-4648-A189-5FEE0EE373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2180496"/>
            <a:ext cx="405348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AAD013-C9D0-49BC-B36E-86BF3E8734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3506" b="-1"/>
          <a:stretch/>
        </p:blipFill>
        <p:spPr>
          <a:xfrm>
            <a:off x="492918" y="2361056"/>
            <a:ext cx="3721894" cy="3649219"/>
          </a:xfrm>
          <a:prstGeom prst="rect">
            <a:avLst/>
          </a:prstGeom>
        </p:spPr>
      </p:pic>
      <p:sp>
        <p:nvSpPr>
          <p:cNvPr id="3" name="Title 2">
            <a:extLst>
              <a:ext uri="{FF2B5EF4-FFF2-40B4-BE49-F238E27FC236}">
                <a16:creationId xmlns:a16="http://schemas.microsoft.com/office/drawing/2014/main" id="{5018DCF1-EEB0-4FA5-8FC8-9DD10920BA62}"/>
              </a:ext>
            </a:extLst>
          </p:cNvPr>
          <p:cNvSpPr>
            <a:spLocks noGrp="1"/>
          </p:cNvSpPr>
          <p:nvPr>
            <p:ph type="title"/>
          </p:nvPr>
        </p:nvSpPr>
        <p:spPr>
          <a:xfrm>
            <a:off x="435894" y="702156"/>
            <a:ext cx="8272212" cy="1013800"/>
          </a:xfrm>
        </p:spPr>
        <p:txBody>
          <a:bodyPr>
            <a:normAutofit/>
          </a:bodyPr>
          <a:lstStyle/>
          <a:p>
            <a:r>
              <a:rPr lang="en-US"/>
              <a:t>What to Monitor:  Roads</a:t>
            </a:r>
          </a:p>
        </p:txBody>
      </p:sp>
      <p:sp>
        <p:nvSpPr>
          <p:cNvPr id="2" name="Content Placeholder 1">
            <a:extLst>
              <a:ext uri="{FF2B5EF4-FFF2-40B4-BE49-F238E27FC236}">
                <a16:creationId xmlns:a16="http://schemas.microsoft.com/office/drawing/2014/main" id="{EC8D3929-E75B-4428-B7B3-D633B2227066}"/>
              </a:ext>
            </a:extLst>
          </p:cNvPr>
          <p:cNvSpPr>
            <a:spLocks noGrp="1"/>
          </p:cNvSpPr>
          <p:nvPr>
            <p:ph idx="1"/>
          </p:nvPr>
        </p:nvSpPr>
        <p:spPr>
          <a:xfrm>
            <a:off x="4751853" y="2180496"/>
            <a:ext cx="3956251" cy="4045683"/>
          </a:xfrm>
        </p:spPr>
        <p:txBody>
          <a:bodyPr>
            <a:normAutofit/>
          </a:bodyPr>
          <a:lstStyle/>
          <a:p>
            <a:pPr lvl="0">
              <a:lnSpc>
                <a:spcPct val="90000"/>
              </a:lnSpc>
            </a:pPr>
            <a:r>
              <a:rPr lang="en-US" dirty="0"/>
              <a:t>Roads used for hauling during the current operating season to check for compliance with </a:t>
            </a:r>
            <a:r>
              <a:rPr lang="en-US" u="sng" dirty="0"/>
              <a:t>active road maintenance BMPs</a:t>
            </a:r>
            <a:r>
              <a:rPr lang="en-US" dirty="0"/>
              <a:t>. </a:t>
            </a:r>
          </a:p>
          <a:p>
            <a:pPr lvl="0">
              <a:lnSpc>
                <a:spcPct val="90000"/>
              </a:lnSpc>
            </a:pPr>
            <a:r>
              <a:rPr lang="en-US" dirty="0"/>
              <a:t>Roads not currently being used for hauling but that were used in previous seasons to check for compliance with </a:t>
            </a:r>
            <a:r>
              <a:rPr lang="en-US" u="sng" dirty="0"/>
              <a:t>inactive road maintenance BMPs</a:t>
            </a:r>
            <a:r>
              <a:rPr lang="en-US" dirty="0"/>
              <a:t>.  </a:t>
            </a:r>
          </a:p>
          <a:p>
            <a:pPr lvl="0">
              <a:lnSpc>
                <a:spcPct val="90000"/>
              </a:lnSpc>
            </a:pPr>
            <a:r>
              <a:rPr lang="en-US" dirty="0"/>
              <a:t>Roads recently closed by the operator for compliance with </a:t>
            </a:r>
            <a:r>
              <a:rPr lang="en-US" u="sng" dirty="0"/>
              <a:t>road closure BMPs</a:t>
            </a:r>
            <a:r>
              <a:rPr lang="en-US" dirty="0"/>
              <a:t>.  </a:t>
            </a:r>
          </a:p>
          <a:p>
            <a:pPr marL="320040" lvl="1" indent="0">
              <a:lnSpc>
                <a:spcPct val="90000"/>
              </a:lnSpc>
              <a:spcBef>
                <a:spcPts val="0"/>
              </a:spcBef>
              <a:spcAft>
                <a:spcPts val="600"/>
              </a:spcAft>
              <a:buNone/>
            </a:pPr>
            <a:r>
              <a:rPr lang="en-US" dirty="0"/>
              <a:t>	</a:t>
            </a:r>
          </a:p>
          <a:p>
            <a:pPr marL="45720" lvl="0" indent="0" algn="r">
              <a:lnSpc>
                <a:spcPct val="90000"/>
              </a:lnSpc>
              <a:buNone/>
            </a:pPr>
            <a:r>
              <a:rPr lang="en-US" dirty="0">
                <a:solidFill>
                  <a:srgbClr val="7030A0"/>
                </a:solidFill>
              </a:rPr>
              <a:t> Purple book - Introduction</a:t>
            </a:r>
          </a:p>
        </p:txBody>
      </p:sp>
    </p:spTree>
    <p:extLst>
      <p:ext uri="{BB962C8B-B14F-4D97-AF65-F5344CB8AC3E}">
        <p14:creationId xmlns:p14="http://schemas.microsoft.com/office/powerpoint/2010/main" val="3084599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8DCF1-EEB0-4FA5-8FC8-9DD10920BA62}"/>
              </a:ext>
            </a:extLst>
          </p:cNvPr>
          <p:cNvSpPr>
            <a:spLocks noGrp="1"/>
          </p:cNvSpPr>
          <p:nvPr>
            <p:ph type="title"/>
          </p:nvPr>
        </p:nvSpPr>
        <p:spPr/>
        <p:txBody>
          <a:bodyPr>
            <a:normAutofit/>
          </a:bodyPr>
          <a:lstStyle/>
          <a:p>
            <a:r>
              <a:rPr lang="en-US" sz="3600" dirty="0"/>
              <a:t>What to Monitor:  crossings</a:t>
            </a:r>
          </a:p>
        </p:txBody>
      </p:sp>
      <p:sp>
        <p:nvSpPr>
          <p:cNvPr id="2" name="Content Placeholder 1">
            <a:extLst>
              <a:ext uri="{FF2B5EF4-FFF2-40B4-BE49-F238E27FC236}">
                <a16:creationId xmlns:a16="http://schemas.microsoft.com/office/drawing/2014/main" id="{EC8D3929-E75B-4428-B7B3-D633B2227066}"/>
              </a:ext>
            </a:extLst>
          </p:cNvPr>
          <p:cNvSpPr>
            <a:spLocks noGrp="1"/>
          </p:cNvSpPr>
          <p:nvPr>
            <p:ph idx="1"/>
          </p:nvPr>
        </p:nvSpPr>
        <p:spPr>
          <a:xfrm>
            <a:off x="4648200" y="2133600"/>
            <a:ext cx="4131814" cy="4539348"/>
          </a:xfrm>
        </p:spPr>
        <p:txBody>
          <a:bodyPr>
            <a:normAutofit/>
          </a:bodyPr>
          <a:lstStyle/>
          <a:p>
            <a:pPr marL="0" lvl="0" indent="0">
              <a:buNone/>
            </a:pPr>
            <a:r>
              <a:rPr lang="en-US" sz="3200" dirty="0"/>
              <a:t>Review every crossing structure over a fish stream for compliance with bridge and culvert BMP’s at least once during its active life.</a:t>
            </a:r>
          </a:p>
          <a:p>
            <a:pPr marL="0" indent="0" algn="r">
              <a:buNone/>
            </a:pPr>
            <a:endParaRPr lang="en-US" sz="2200" dirty="0">
              <a:solidFill>
                <a:srgbClr val="7030A0"/>
              </a:solidFill>
            </a:endParaRPr>
          </a:p>
          <a:p>
            <a:pPr marL="45720" lvl="0" indent="0">
              <a:buNone/>
            </a:pPr>
            <a:endParaRPr lang="en-US" sz="2800" dirty="0"/>
          </a:p>
          <a:p>
            <a:endParaRPr lang="en-US" dirty="0"/>
          </a:p>
        </p:txBody>
      </p:sp>
      <p:sp>
        <p:nvSpPr>
          <p:cNvPr id="4" name="TextBox 3">
            <a:extLst>
              <a:ext uri="{FF2B5EF4-FFF2-40B4-BE49-F238E27FC236}">
                <a16:creationId xmlns:a16="http://schemas.microsoft.com/office/drawing/2014/main" id="{ABEAB76D-1583-49BD-B23A-F95362BEE671}"/>
              </a:ext>
            </a:extLst>
          </p:cNvPr>
          <p:cNvSpPr txBox="1"/>
          <p:nvPr/>
        </p:nvSpPr>
        <p:spPr>
          <a:xfrm>
            <a:off x="4540849" y="5750004"/>
            <a:ext cx="4267200" cy="1107996"/>
          </a:xfrm>
          <a:prstGeom prst="rect">
            <a:avLst/>
          </a:prstGeom>
          <a:noFill/>
        </p:spPr>
        <p:txBody>
          <a:bodyPr wrap="square" rtlCol="0">
            <a:spAutoFit/>
          </a:bodyPr>
          <a:lstStyle/>
          <a:p>
            <a:pPr algn="r"/>
            <a:r>
              <a:rPr lang="en-US" sz="2200" dirty="0">
                <a:solidFill>
                  <a:srgbClr val="7030A0"/>
                </a:solidFill>
              </a:rPr>
              <a:t>Purple book – Introduction</a:t>
            </a:r>
          </a:p>
          <a:p>
            <a:pPr marL="45720" indent="0" algn="r">
              <a:buNone/>
            </a:pPr>
            <a:r>
              <a:rPr lang="en-US" sz="2200" dirty="0">
                <a:solidFill>
                  <a:srgbClr val="4D9B5C"/>
                </a:solidFill>
              </a:rPr>
              <a:t>Training Note #05-01</a:t>
            </a:r>
          </a:p>
          <a:p>
            <a:endParaRPr lang="en-US" sz="2200" dirty="0"/>
          </a:p>
        </p:txBody>
      </p:sp>
      <p:pic>
        <p:nvPicPr>
          <p:cNvPr id="5" name="Picture Placeholder 4">
            <a:extLst>
              <a:ext uri="{FF2B5EF4-FFF2-40B4-BE49-F238E27FC236}">
                <a16:creationId xmlns:a16="http://schemas.microsoft.com/office/drawing/2014/main" id="{053966A4-836C-4978-8EB7-D09EDB901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308370"/>
            <a:ext cx="3962400" cy="2971800"/>
          </a:xfrm>
          <a:prstGeom prst="rect">
            <a:avLst/>
          </a:prstGeom>
          <a:ln>
            <a:solidFill>
              <a:schemeClr val="tx1"/>
            </a:solidFill>
          </a:ln>
        </p:spPr>
      </p:pic>
    </p:spTree>
    <p:extLst>
      <p:ext uri="{BB962C8B-B14F-4D97-AF65-F5344CB8AC3E}">
        <p14:creationId xmlns:p14="http://schemas.microsoft.com/office/powerpoint/2010/main" val="2521774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4">
            <a:extLst>
              <a:ext uri="{FF2B5EF4-FFF2-40B4-BE49-F238E27FC236}">
                <a16:creationId xmlns:a16="http://schemas.microsoft.com/office/drawing/2014/main" id="{1E4D2566-5D88-46A9-AB57-AEB5C3BEF7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371" r="3" b="15055"/>
          <a:stretch/>
        </p:blipFill>
        <p:spPr>
          <a:xfrm rot="5400000">
            <a:off x="5167841" y="2742141"/>
            <a:ext cx="4504267" cy="2762251"/>
          </a:xfrm>
          <a:prstGeom prst="rect">
            <a:avLst/>
          </a:prstGeom>
        </p:spPr>
      </p:pic>
      <p:sp>
        <p:nvSpPr>
          <p:cNvPr id="3" name="Title 2"/>
          <p:cNvSpPr>
            <a:spLocks noGrp="1"/>
          </p:cNvSpPr>
          <p:nvPr>
            <p:ph type="title"/>
          </p:nvPr>
        </p:nvSpPr>
        <p:spPr>
          <a:xfrm>
            <a:off x="435894" y="702156"/>
            <a:ext cx="8272212" cy="1013800"/>
          </a:xfrm>
        </p:spPr>
        <p:txBody>
          <a:bodyPr>
            <a:normAutofit/>
          </a:bodyPr>
          <a:lstStyle/>
          <a:p>
            <a:r>
              <a:rPr lang="en-US"/>
              <a:t>Road construction </a:t>
            </a:r>
            <a:br>
              <a:rPr lang="en-US"/>
            </a:br>
            <a:r>
              <a:rPr lang="en-US"/>
              <a:t>&amp; maintenance</a:t>
            </a:r>
          </a:p>
        </p:txBody>
      </p:sp>
      <p:sp>
        <p:nvSpPr>
          <p:cNvPr id="2" name="Content Placeholder 1"/>
          <p:cNvSpPr>
            <a:spLocks noGrp="1"/>
          </p:cNvSpPr>
          <p:nvPr>
            <p:ph idx="1"/>
          </p:nvPr>
        </p:nvSpPr>
        <p:spPr>
          <a:xfrm>
            <a:off x="435894" y="2180496"/>
            <a:ext cx="5418806" cy="3678303"/>
          </a:xfrm>
        </p:spPr>
        <p:txBody>
          <a:bodyPr>
            <a:normAutofit/>
          </a:bodyPr>
          <a:lstStyle/>
          <a:p>
            <a:pPr marL="0" lvl="0" indent="0">
              <a:buNone/>
            </a:pPr>
            <a:r>
              <a:rPr lang="en-US" sz="2800" dirty="0"/>
              <a:t>Rate the BMPs as they pertain to drainage features and road construction and maintenance in general along the road segment.  </a:t>
            </a:r>
          </a:p>
          <a:p>
            <a:pPr marL="45720" indent="0" algn="r">
              <a:buNone/>
            </a:pPr>
            <a:r>
              <a:rPr lang="en-US" sz="2200" dirty="0">
                <a:solidFill>
                  <a:srgbClr val="4D9B5C"/>
                </a:solidFill>
              </a:rPr>
              <a:t>Training Note #05-01</a:t>
            </a:r>
          </a:p>
          <a:p>
            <a:pPr marL="45720" lvl="0" indent="0">
              <a:buNone/>
            </a:pPr>
            <a:endParaRPr lang="en-US" dirty="0"/>
          </a:p>
          <a:p>
            <a:pPr marL="45720" indent="0">
              <a:buNone/>
            </a:pPr>
            <a:endParaRPr lang="en-US" dirty="0"/>
          </a:p>
          <a:p>
            <a:endParaRPr lang="en-US" dirty="0"/>
          </a:p>
        </p:txBody>
      </p:sp>
    </p:spTree>
    <p:extLst>
      <p:ext uri="{BB962C8B-B14F-4D97-AF65-F5344CB8AC3E}">
        <p14:creationId xmlns:p14="http://schemas.microsoft.com/office/powerpoint/2010/main" val="3099335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18DCF1-EEB0-4FA5-8FC8-9DD10920BA62}"/>
              </a:ext>
            </a:extLst>
          </p:cNvPr>
          <p:cNvSpPr>
            <a:spLocks noGrp="1"/>
          </p:cNvSpPr>
          <p:nvPr>
            <p:ph type="title"/>
          </p:nvPr>
        </p:nvSpPr>
        <p:spPr/>
        <p:txBody>
          <a:bodyPr>
            <a:noAutofit/>
          </a:bodyPr>
          <a:lstStyle/>
          <a:p>
            <a:r>
              <a:rPr lang="en-US" sz="3600" dirty="0"/>
              <a:t>What to Monitor:  </a:t>
            </a:r>
            <a:br>
              <a:rPr lang="en-US" sz="3600" dirty="0"/>
            </a:br>
            <a:r>
              <a:rPr lang="en-US" sz="3600" dirty="0"/>
              <a:t>Spurs &amp; landings</a:t>
            </a:r>
          </a:p>
        </p:txBody>
      </p:sp>
      <p:sp>
        <p:nvSpPr>
          <p:cNvPr id="2" name="Content Placeholder 1">
            <a:extLst>
              <a:ext uri="{FF2B5EF4-FFF2-40B4-BE49-F238E27FC236}">
                <a16:creationId xmlns:a16="http://schemas.microsoft.com/office/drawing/2014/main" id="{EC8D3929-E75B-4428-B7B3-D633B2227066}"/>
              </a:ext>
            </a:extLst>
          </p:cNvPr>
          <p:cNvSpPr>
            <a:spLocks noGrp="1"/>
          </p:cNvSpPr>
          <p:nvPr>
            <p:ph idx="1"/>
          </p:nvPr>
        </p:nvSpPr>
        <p:spPr>
          <a:xfrm>
            <a:off x="592078" y="2667000"/>
            <a:ext cx="7989752" cy="4191000"/>
          </a:xfrm>
        </p:spPr>
        <p:txBody>
          <a:bodyPr>
            <a:normAutofit/>
          </a:bodyPr>
          <a:lstStyle/>
          <a:p>
            <a:pPr lvl="0"/>
            <a:r>
              <a:rPr lang="en-US" sz="3500" dirty="0"/>
              <a:t>Short spurs and landings require minimal review unless they are in or adjacent to riparian areas, in which case the riparian area BMP’s are applicable. </a:t>
            </a:r>
            <a:endParaRPr lang="en-US" sz="2800" dirty="0"/>
          </a:p>
          <a:p>
            <a:pPr marL="45720" indent="0">
              <a:buNone/>
            </a:pPr>
            <a:endParaRPr lang="en-US" sz="2800" dirty="0"/>
          </a:p>
          <a:p>
            <a:pPr marL="45720" indent="0" algn="r">
              <a:buNone/>
            </a:pPr>
            <a:r>
              <a:rPr lang="en-US" sz="2400" dirty="0"/>
              <a:t> </a:t>
            </a:r>
            <a:r>
              <a:rPr lang="en-US" sz="2400" dirty="0">
                <a:solidFill>
                  <a:srgbClr val="7030A0"/>
                </a:solidFill>
              </a:rPr>
              <a:t>Purple book - Introduction</a:t>
            </a:r>
          </a:p>
          <a:p>
            <a:pPr marL="45720" lvl="0" indent="0">
              <a:buNone/>
            </a:pPr>
            <a:endParaRPr lang="en-US" sz="2400" dirty="0"/>
          </a:p>
          <a:p>
            <a:endParaRPr lang="en-US" dirty="0"/>
          </a:p>
        </p:txBody>
      </p:sp>
    </p:spTree>
    <p:extLst>
      <p:ext uri="{BB962C8B-B14F-4D97-AF65-F5344CB8AC3E}">
        <p14:creationId xmlns:p14="http://schemas.microsoft.com/office/powerpoint/2010/main" val="2792937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p:txBody>
          <a:bodyPr>
            <a:normAutofit/>
          </a:bodyPr>
          <a:lstStyle/>
          <a:p>
            <a:r>
              <a:rPr lang="en-US" sz="3600" dirty="0"/>
              <a:t>Procedure:  sizing</a:t>
            </a:r>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72121" y="1947670"/>
            <a:ext cx="8407893" cy="4910330"/>
          </a:xfrm>
        </p:spPr>
        <p:txBody>
          <a:bodyPr>
            <a:normAutofit/>
          </a:bodyPr>
          <a:lstStyle/>
          <a:p>
            <a:pPr lvl="0"/>
            <a:r>
              <a:rPr lang="en-US" sz="3200" dirty="0"/>
              <a:t>Keep harvest areas and road segments for scoring to a reasonable size. </a:t>
            </a:r>
          </a:p>
          <a:p>
            <a:pPr lvl="0"/>
            <a:r>
              <a:rPr lang="en-US" sz="3200" dirty="0"/>
              <a:t>For a single large unit, consider basing the monitoring on a setting within the unit. </a:t>
            </a:r>
          </a:p>
          <a:p>
            <a:r>
              <a:rPr lang="en-US" sz="3200" dirty="0"/>
              <a:t>Avoid evaluating road segments more than 2 miles long. </a:t>
            </a:r>
          </a:p>
          <a:p>
            <a:pPr marL="0" indent="0" algn="r">
              <a:buNone/>
            </a:pPr>
            <a:r>
              <a:rPr lang="en-US" sz="2400" dirty="0">
                <a:solidFill>
                  <a:srgbClr val="7030A0"/>
                </a:solidFill>
              </a:rPr>
              <a:t>Purple book - Introduction</a:t>
            </a:r>
            <a:endParaRPr lang="en-US" dirty="0"/>
          </a:p>
        </p:txBody>
      </p:sp>
    </p:spTree>
    <p:extLst>
      <p:ext uri="{BB962C8B-B14F-4D97-AF65-F5344CB8AC3E}">
        <p14:creationId xmlns:p14="http://schemas.microsoft.com/office/powerpoint/2010/main" val="2490409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p:txBody>
          <a:bodyPr>
            <a:normAutofit/>
          </a:bodyPr>
          <a:lstStyle/>
          <a:p>
            <a:r>
              <a:rPr lang="en-US" sz="3600" dirty="0"/>
              <a:t>Procedure:  sizing</a:t>
            </a:r>
            <a:r>
              <a:rPr lang="en-US" sz="3600" cap="none" dirty="0"/>
              <a:t>, cont.</a:t>
            </a:r>
            <a:endParaRPr lang="en-US" sz="3600" dirty="0"/>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72121" y="2209800"/>
            <a:ext cx="8407893" cy="4648200"/>
          </a:xfrm>
        </p:spPr>
        <p:txBody>
          <a:bodyPr>
            <a:normAutofit/>
          </a:bodyPr>
          <a:lstStyle/>
          <a:p>
            <a:pPr lvl="0"/>
            <a:r>
              <a:rPr lang="en-US" sz="3200" dirty="0"/>
              <a:t>Do not fill out a score sheet on a portion of the operation if you’re just driving through --  take the time to get out on the ground and walk the road or unit being evaluated.</a:t>
            </a:r>
          </a:p>
          <a:p>
            <a:pPr lvl="0"/>
            <a:endParaRPr lang="en-US" sz="3200" dirty="0"/>
          </a:p>
          <a:p>
            <a:pPr marL="0" lvl="0" indent="0">
              <a:buNone/>
            </a:pPr>
            <a:endParaRPr lang="en-US" sz="3200" dirty="0"/>
          </a:p>
          <a:p>
            <a:pPr marL="45720" indent="0" algn="r">
              <a:buNone/>
            </a:pPr>
            <a:r>
              <a:rPr lang="en-US" sz="2400" dirty="0">
                <a:solidFill>
                  <a:srgbClr val="7030A0"/>
                </a:solidFill>
              </a:rPr>
              <a:t>Purple book - Introduction</a:t>
            </a:r>
            <a:endParaRPr lang="en-US" sz="2400" dirty="0"/>
          </a:p>
          <a:p>
            <a:pPr marL="45720" lvl="0" indent="0">
              <a:buNone/>
            </a:pPr>
            <a:r>
              <a:rPr lang="en-US" dirty="0"/>
              <a:t> </a:t>
            </a:r>
          </a:p>
        </p:txBody>
      </p:sp>
    </p:spTree>
    <p:extLst>
      <p:ext uri="{BB962C8B-B14F-4D97-AF65-F5344CB8AC3E}">
        <p14:creationId xmlns:p14="http://schemas.microsoft.com/office/powerpoint/2010/main" val="549210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a:xfrm>
            <a:off x="590069" y="685800"/>
            <a:ext cx="7989752" cy="1083329"/>
          </a:xfrm>
        </p:spPr>
        <p:txBody>
          <a:bodyPr>
            <a:normAutofit/>
          </a:bodyPr>
          <a:lstStyle/>
          <a:p>
            <a:r>
              <a:rPr lang="en-US" sz="3600" dirty="0"/>
              <a:t>Procedure:  roads</a:t>
            </a:r>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80998" y="1981200"/>
            <a:ext cx="8407893" cy="4681729"/>
          </a:xfrm>
        </p:spPr>
        <p:txBody>
          <a:bodyPr>
            <a:normAutofit/>
          </a:bodyPr>
          <a:lstStyle/>
          <a:p>
            <a:pPr lvl="0"/>
            <a:r>
              <a:rPr lang="en-US" sz="3200" dirty="0"/>
              <a:t>When evaluating a unit, also evaluate the roads within the unit to expand the amount of monitoring conducted.  Both activities can be evaluated on the same score sheet. </a:t>
            </a:r>
          </a:p>
          <a:p>
            <a:pPr marL="45720" indent="0" algn="r">
              <a:buNone/>
            </a:pPr>
            <a:endParaRPr lang="en-US" sz="2400" dirty="0">
              <a:solidFill>
                <a:srgbClr val="7030A0"/>
              </a:solidFill>
            </a:endParaRPr>
          </a:p>
          <a:p>
            <a:pPr marL="45720" indent="0" algn="r">
              <a:buNone/>
            </a:pPr>
            <a:endParaRPr lang="en-US" sz="2400" dirty="0">
              <a:solidFill>
                <a:srgbClr val="7030A0"/>
              </a:solidFill>
            </a:endParaRPr>
          </a:p>
          <a:p>
            <a:pPr marL="45720" indent="0" algn="r">
              <a:buNone/>
            </a:pPr>
            <a:r>
              <a:rPr lang="en-US" sz="2400" dirty="0">
                <a:solidFill>
                  <a:srgbClr val="7030A0"/>
                </a:solidFill>
              </a:rPr>
              <a:t>Purple book - Introduction</a:t>
            </a:r>
            <a:endParaRPr lang="en-US" dirty="0"/>
          </a:p>
        </p:txBody>
      </p:sp>
    </p:spTree>
    <p:extLst>
      <p:ext uri="{BB962C8B-B14F-4D97-AF65-F5344CB8AC3E}">
        <p14:creationId xmlns:p14="http://schemas.microsoft.com/office/powerpoint/2010/main" val="4147262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Inspection authority</a:t>
            </a:r>
          </a:p>
        </p:txBody>
      </p:sp>
      <p:sp>
        <p:nvSpPr>
          <p:cNvPr id="3" name="Content Placeholder 2"/>
          <p:cNvSpPr>
            <a:spLocks noGrp="1"/>
          </p:cNvSpPr>
          <p:nvPr>
            <p:ph idx="1"/>
          </p:nvPr>
        </p:nvSpPr>
        <p:spPr>
          <a:xfrm>
            <a:off x="380999" y="1719070"/>
            <a:ext cx="8407893" cy="4910329"/>
          </a:xfrm>
        </p:spPr>
        <p:txBody>
          <a:bodyPr>
            <a:noAutofit/>
          </a:bodyPr>
          <a:lstStyle/>
          <a:p>
            <a:r>
              <a:rPr lang="en-US" sz="2400" dirty="0"/>
              <a:t>DNR may inspect and investigate forest land and activities on it and enter upon it in conjunction with any operations as necessary to ensure compliance with applicable regulations and requirements and to enforce FRPA provisions.</a:t>
            </a:r>
          </a:p>
          <a:p>
            <a:r>
              <a:rPr lang="en-US" sz="2400" dirty="0"/>
              <a:t>DEC &amp; ADF&amp;G have this same authority to the extent necessary to enforce their own laws and regulations on forest land.  </a:t>
            </a:r>
          </a:p>
          <a:p>
            <a:r>
              <a:rPr lang="en-US" sz="2400" dirty="0"/>
              <a:t>DNR, DEC, and ADF&amp;G shall coordinate their actions under this section. </a:t>
            </a:r>
          </a:p>
          <a:p>
            <a:pPr marL="45720" indent="0" algn="r">
              <a:buNone/>
            </a:pPr>
            <a:r>
              <a:rPr lang="en-US" sz="2400" dirty="0">
                <a:solidFill>
                  <a:srgbClr val="518597"/>
                </a:solidFill>
              </a:rPr>
              <a:t>						    AS 41.17.120</a:t>
            </a:r>
          </a:p>
        </p:txBody>
      </p:sp>
    </p:spTree>
    <p:extLst>
      <p:ext uri="{BB962C8B-B14F-4D97-AF65-F5344CB8AC3E}">
        <p14:creationId xmlns:p14="http://schemas.microsoft.com/office/powerpoint/2010/main" val="16884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p:txBody>
          <a:bodyPr>
            <a:normAutofit/>
          </a:bodyPr>
          <a:lstStyle/>
          <a:p>
            <a:r>
              <a:rPr lang="en-US" sz="3600" dirty="0"/>
              <a:t>Procedure:  roads, </a:t>
            </a:r>
            <a:r>
              <a:rPr lang="en-US" sz="3600" cap="none" dirty="0"/>
              <a:t>cont.</a:t>
            </a:r>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72121" y="1981200"/>
            <a:ext cx="8407893" cy="4681729"/>
          </a:xfrm>
        </p:spPr>
        <p:txBody>
          <a:bodyPr>
            <a:normAutofit fontScale="92500" lnSpcReduction="10000"/>
          </a:bodyPr>
          <a:lstStyle/>
          <a:p>
            <a:pPr lvl="0"/>
            <a:r>
              <a:rPr lang="en-US" sz="3500" dirty="0"/>
              <a:t>Consider using road junctions and changes in construction methods to define the road segment to monitor.  This helps ensure the segment being assessed was built to the same standards.   </a:t>
            </a:r>
          </a:p>
          <a:p>
            <a:pPr lvl="0"/>
            <a:r>
              <a:rPr lang="en-US" sz="3500" dirty="0"/>
              <a:t>Avoid ending road segments on stream crossings.  </a:t>
            </a:r>
            <a:endParaRPr lang="en-US" sz="1300" dirty="0"/>
          </a:p>
          <a:p>
            <a:pPr marL="45720" indent="0" algn="r">
              <a:buNone/>
            </a:pPr>
            <a:r>
              <a:rPr lang="en-US" sz="2600" dirty="0">
                <a:solidFill>
                  <a:srgbClr val="7030A0"/>
                </a:solidFill>
              </a:rPr>
              <a:t>Purple book - Introduction</a:t>
            </a:r>
            <a:endParaRPr lang="en-US" sz="2600" dirty="0"/>
          </a:p>
          <a:p>
            <a:pPr marL="45720" indent="0" algn="r">
              <a:buNone/>
            </a:pPr>
            <a:r>
              <a:rPr lang="en-US" sz="2600" dirty="0"/>
              <a:t>	</a:t>
            </a:r>
            <a:r>
              <a:rPr lang="en-US" sz="2600" dirty="0">
                <a:solidFill>
                  <a:srgbClr val="4D9B5C"/>
                </a:solidFill>
              </a:rPr>
              <a:t>Training Note #05-01</a:t>
            </a:r>
            <a:endParaRPr lang="en-US" dirty="0"/>
          </a:p>
        </p:txBody>
      </p:sp>
    </p:spTree>
    <p:extLst>
      <p:ext uri="{BB962C8B-B14F-4D97-AF65-F5344CB8AC3E}">
        <p14:creationId xmlns:p14="http://schemas.microsoft.com/office/powerpoint/2010/main" val="885159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Procedure:  Landing spurs</a:t>
            </a:r>
          </a:p>
        </p:txBody>
      </p:sp>
      <p:sp>
        <p:nvSpPr>
          <p:cNvPr id="2" name="Content Placeholder 1"/>
          <p:cNvSpPr>
            <a:spLocks noGrp="1"/>
          </p:cNvSpPr>
          <p:nvPr>
            <p:ph idx="1"/>
          </p:nvPr>
        </p:nvSpPr>
        <p:spPr>
          <a:xfrm>
            <a:off x="372121" y="2008503"/>
            <a:ext cx="8407893" cy="4834129"/>
          </a:xfrm>
        </p:spPr>
        <p:txBody>
          <a:bodyPr>
            <a:normAutofit/>
          </a:bodyPr>
          <a:lstStyle/>
          <a:p>
            <a:pPr marL="45720" indent="0">
              <a:buNone/>
            </a:pPr>
            <a:r>
              <a:rPr lang="en-US" dirty="0"/>
              <a:t> </a:t>
            </a:r>
          </a:p>
          <a:p>
            <a:r>
              <a:rPr lang="en-US" sz="3200" dirty="0"/>
              <a:t>Treat landing spurs as a separate road segment.  </a:t>
            </a:r>
          </a:p>
          <a:p>
            <a:r>
              <a:rPr lang="en-US" sz="3200" dirty="0"/>
              <a:t>Report the segment length as 1/10 mile if it is less than that long. </a:t>
            </a:r>
          </a:p>
          <a:p>
            <a:pPr lvl="0"/>
            <a:r>
              <a:rPr lang="en-US" sz="3200" dirty="0"/>
              <a:t>The length assigned to a road segment is the nearest 1/10 mile. </a:t>
            </a:r>
          </a:p>
          <a:p>
            <a:pPr marL="0" lvl="0" indent="0" algn="r">
              <a:buNone/>
            </a:pPr>
            <a:endParaRPr lang="en-US" sz="3200" dirty="0">
              <a:solidFill>
                <a:srgbClr val="4D9B5C"/>
              </a:solidFill>
            </a:endParaRPr>
          </a:p>
          <a:p>
            <a:pPr marL="0" lvl="0" indent="0" algn="r">
              <a:buNone/>
            </a:pPr>
            <a:r>
              <a:rPr lang="en-US" sz="2400" dirty="0">
                <a:solidFill>
                  <a:srgbClr val="4D9B5C"/>
                </a:solidFill>
              </a:rPr>
              <a:t>Training Note #05-01</a:t>
            </a:r>
          </a:p>
          <a:p>
            <a:pPr marL="45720" lvl="0" indent="0">
              <a:buNone/>
            </a:pPr>
            <a:endParaRPr lang="en-US" dirty="0"/>
          </a:p>
          <a:p>
            <a:endParaRPr lang="en-US" dirty="0"/>
          </a:p>
        </p:txBody>
      </p:sp>
    </p:spTree>
    <p:extLst>
      <p:ext uri="{BB962C8B-B14F-4D97-AF65-F5344CB8AC3E}">
        <p14:creationId xmlns:p14="http://schemas.microsoft.com/office/powerpoint/2010/main" val="959383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F7E71C-EC2B-41D9-BF3B-1AD9E94737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34" r="28332" b="1"/>
          <a:stretch/>
        </p:blipFill>
        <p:spPr>
          <a:xfrm>
            <a:off x="6038849" y="1871133"/>
            <a:ext cx="2762251" cy="4504267"/>
          </a:xfrm>
          <a:prstGeom prst="rect">
            <a:avLst/>
          </a:prstGeom>
        </p:spPr>
      </p:pic>
      <p:sp>
        <p:nvSpPr>
          <p:cNvPr id="3" name="Title 2"/>
          <p:cNvSpPr>
            <a:spLocks noGrp="1"/>
          </p:cNvSpPr>
          <p:nvPr>
            <p:ph type="title"/>
          </p:nvPr>
        </p:nvSpPr>
        <p:spPr>
          <a:xfrm>
            <a:off x="435894" y="702156"/>
            <a:ext cx="8272212" cy="1013800"/>
          </a:xfrm>
        </p:spPr>
        <p:txBody>
          <a:bodyPr>
            <a:normAutofit/>
          </a:bodyPr>
          <a:lstStyle/>
          <a:p>
            <a:r>
              <a:rPr lang="en-US"/>
              <a:t>Procedure:  </a:t>
            </a:r>
            <a:br>
              <a:rPr lang="en-US"/>
            </a:br>
            <a:r>
              <a:rPr lang="en-US"/>
              <a:t>Stream crossings and ADF&amp;G</a:t>
            </a:r>
          </a:p>
        </p:txBody>
      </p:sp>
      <p:sp>
        <p:nvSpPr>
          <p:cNvPr id="2" name="Content Placeholder 1"/>
          <p:cNvSpPr>
            <a:spLocks noGrp="1"/>
          </p:cNvSpPr>
          <p:nvPr>
            <p:ph idx="1"/>
          </p:nvPr>
        </p:nvSpPr>
        <p:spPr>
          <a:xfrm>
            <a:off x="435894" y="1871133"/>
            <a:ext cx="5418806" cy="4682067"/>
          </a:xfrm>
        </p:spPr>
        <p:txBody>
          <a:bodyPr>
            <a:normAutofit/>
          </a:bodyPr>
          <a:lstStyle/>
          <a:p>
            <a:r>
              <a:rPr lang="en-US" sz="2200" dirty="0"/>
              <a:t>Identify in advance which </a:t>
            </a:r>
            <a:r>
              <a:rPr lang="en-US" sz="2200"/>
              <a:t>roads are </a:t>
            </a:r>
            <a:r>
              <a:rPr lang="en-US" sz="2200" dirty="0"/>
              <a:t>likely to cross fish streams.  Coordinate inspection of these roads with ADF&amp;G so fish passage measurements can be taken.</a:t>
            </a:r>
          </a:p>
          <a:p>
            <a:pPr lvl="0"/>
            <a:r>
              <a:rPr lang="en-US" sz="2200" dirty="0"/>
              <a:t>If ADF&amp;G is not present when you evaluate a fish stream culvert, note in the comment section if the culvert is perched more than four inches at either one or both ends, or if the culvert width to channel bed-width (bottom of bank) ratio is less than 0.75.</a:t>
            </a:r>
          </a:p>
          <a:p>
            <a:pPr marL="45720" indent="0">
              <a:buNone/>
            </a:pPr>
            <a:r>
              <a:rPr lang="en-US" dirty="0">
                <a:solidFill>
                  <a:srgbClr val="4D9B5C"/>
                </a:solidFill>
              </a:rPr>
              <a:t>Training Note #05-01</a:t>
            </a:r>
          </a:p>
        </p:txBody>
      </p:sp>
    </p:spTree>
    <p:extLst>
      <p:ext uri="{BB962C8B-B14F-4D97-AF65-F5344CB8AC3E}">
        <p14:creationId xmlns:p14="http://schemas.microsoft.com/office/powerpoint/2010/main" val="3630064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p:txBody>
          <a:bodyPr>
            <a:normAutofit/>
          </a:bodyPr>
          <a:lstStyle/>
          <a:p>
            <a:r>
              <a:rPr lang="en-US" sz="3600" dirty="0"/>
              <a:t>Applicability</a:t>
            </a:r>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80999" y="1719070"/>
            <a:ext cx="8407893" cy="4910330"/>
          </a:xfrm>
        </p:spPr>
        <p:txBody>
          <a:bodyPr>
            <a:normAutofit/>
          </a:bodyPr>
          <a:lstStyle/>
          <a:p>
            <a:pPr marL="45720" lvl="0" indent="0">
              <a:buNone/>
            </a:pPr>
            <a:r>
              <a:rPr lang="en-US" sz="3200" dirty="0"/>
              <a:t>The applicability of a BMP appearing on the score sheet depends on the harvest activity being evaluated, the terrain, the location of waterbodies, and other site specific characteristics encountered in the field.  </a:t>
            </a:r>
          </a:p>
          <a:p>
            <a:pPr marL="45720" lvl="0" indent="0">
              <a:buNone/>
            </a:pPr>
            <a:r>
              <a:rPr lang="en-US" sz="2600" dirty="0"/>
              <a:t>For example…</a:t>
            </a:r>
          </a:p>
          <a:p>
            <a:pPr marL="45720" indent="0">
              <a:buNone/>
            </a:pPr>
            <a:endParaRPr lang="en-US" sz="600" dirty="0"/>
          </a:p>
          <a:p>
            <a:pPr marL="45720" indent="0" algn="r">
              <a:buNone/>
            </a:pPr>
            <a:r>
              <a:rPr lang="en-US" sz="2400" dirty="0">
                <a:solidFill>
                  <a:srgbClr val="7030A0"/>
                </a:solidFill>
              </a:rPr>
              <a:t>Purple book - Introduction</a:t>
            </a:r>
            <a:endParaRPr lang="en-US" sz="2400" dirty="0"/>
          </a:p>
          <a:p>
            <a:pPr marL="45720" indent="0">
              <a:buNone/>
            </a:pPr>
            <a:endParaRPr lang="en-US" dirty="0"/>
          </a:p>
        </p:txBody>
      </p:sp>
    </p:spTree>
    <p:extLst>
      <p:ext uri="{BB962C8B-B14F-4D97-AF65-F5344CB8AC3E}">
        <p14:creationId xmlns:p14="http://schemas.microsoft.com/office/powerpoint/2010/main" val="29764280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p:txBody>
          <a:bodyPr>
            <a:normAutofit/>
          </a:bodyPr>
          <a:lstStyle/>
          <a:p>
            <a:r>
              <a:rPr lang="en-US" sz="3600" dirty="0"/>
              <a:t>Applicability examples</a:t>
            </a:r>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80999" y="1719070"/>
            <a:ext cx="8407893" cy="4910330"/>
          </a:xfrm>
        </p:spPr>
        <p:txBody>
          <a:bodyPr>
            <a:normAutofit/>
          </a:bodyPr>
          <a:lstStyle/>
          <a:p>
            <a:pPr marL="45720" indent="0">
              <a:buNone/>
            </a:pPr>
            <a:endParaRPr lang="en-US" sz="600" dirty="0"/>
          </a:p>
          <a:p>
            <a:r>
              <a:rPr lang="en-US" sz="2600" dirty="0"/>
              <a:t>BMPs covering the construction and adequacy of a drainage system are applicable whenever a road is constructed.</a:t>
            </a:r>
          </a:p>
          <a:p>
            <a:r>
              <a:rPr lang="en-US" sz="2600" dirty="0"/>
              <a:t>BMPs relating to log stringer bridges are only applicable to streams crossed by a log stringer bridge. </a:t>
            </a:r>
          </a:p>
          <a:p>
            <a:r>
              <a:rPr lang="en-US" sz="2600" dirty="0"/>
              <a:t>Riparian-related BMPs are applicable if a harvest activity is adjacent to a classified waterbody, or if a harvest activity occurs within the associated riparian area. </a:t>
            </a:r>
          </a:p>
          <a:p>
            <a:pPr marL="45720" indent="0" algn="r">
              <a:buNone/>
            </a:pPr>
            <a:r>
              <a:rPr lang="en-US" sz="2400" dirty="0">
                <a:solidFill>
                  <a:srgbClr val="7030A0"/>
                </a:solidFill>
              </a:rPr>
              <a:t>Purple book - Introduction</a:t>
            </a:r>
            <a:endParaRPr lang="en-US" dirty="0"/>
          </a:p>
        </p:txBody>
      </p:sp>
    </p:spTree>
    <p:extLst>
      <p:ext uri="{BB962C8B-B14F-4D97-AF65-F5344CB8AC3E}">
        <p14:creationId xmlns:p14="http://schemas.microsoft.com/office/powerpoint/2010/main" val="3536613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p:txBody>
          <a:bodyPr>
            <a:normAutofit/>
          </a:bodyPr>
          <a:lstStyle/>
          <a:p>
            <a:r>
              <a:rPr lang="en-US" sz="3600" dirty="0"/>
              <a:t>Applicability, cont.</a:t>
            </a:r>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72121" y="2023871"/>
            <a:ext cx="8407893" cy="4834129"/>
          </a:xfrm>
        </p:spPr>
        <p:txBody>
          <a:bodyPr>
            <a:normAutofit/>
          </a:bodyPr>
          <a:lstStyle/>
          <a:p>
            <a:pPr lvl="0"/>
            <a:r>
              <a:rPr lang="en-US" sz="3200" dirty="0"/>
              <a:t>A BMP applies even if there are no perceived adverse impacts to water quality resulting from the operator’s failure to implement it.  </a:t>
            </a:r>
          </a:p>
          <a:p>
            <a:pPr lvl="0"/>
            <a:r>
              <a:rPr lang="en-US" sz="3200" dirty="0"/>
              <a:t>The goal of compliance monitoring is to determine if the operators are consistently implementing the BMPs. </a:t>
            </a:r>
          </a:p>
          <a:p>
            <a:pPr marL="45720" lvl="0" indent="0" algn="r">
              <a:buNone/>
            </a:pPr>
            <a:endParaRPr lang="en-US" sz="2400" dirty="0">
              <a:solidFill>
                <a:srgbClr val="7030A0"/>
              </a:solidFill>
            </a:endParaRPr>
          </a:p>
          <a:p>
            <a:pPr marL="45720" lvl="0" indent="0" algn="r">
              <a:buNone/>
            </a:pPr>
            <a:r>
              <a:rPr lang="en-US" sz="2400" dirty="0">
                <a:solidFill>
                  <a:srgbClr val="7030A0"/>
                </a:solidFill>
              </a:rPr>
              <a:t>Purple book - Introduction</a:t>
            </a:r>
            <a:endParaRPr lang="en-US" sz="2400" dirty="0"/>
          </a:p>
          <a:p>
            <a:pPr marL="45720" indent="0">
              <a:buNone/>
            </a:pPr>
            <a:endParaRPr lang="en-US" dirty="0"/>
          </a:p>
        </p:txBody>
      </p:sp>
    </p:spTree>
    <p:extLst>
      <p:ext uri="{BB962C8B-B14F-4D97-AF65-F5344CB8AC3E}">
        <p14:creationId xmlns:p14="http://schemas.microsoft.com/office/powerpoint/2010/main" val="1153343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0DA18D-2228-478A-9C57-08E82BC18972}"/>
              </a:ext>
            </a:extLst>
          </p:cNvPr>
          <p:cNvSpPr>
            <a:spLocks noGrp="1"/>
          </p:cNvSpPr>
          <p:nvPr>
            <p:ph type="title"/>
          </p:nvPr>
        </p:nvSpPr>
        <p:spPr/>
        <p:txBody>
          <a:bodyPr/>
          <a:lstStyle/>
          <a:p>
            <a:r>
              <a:rPr lang="en-US" dirty="0"/>
              <a:t>scoring</a:t>
            </a:r>
          </a:p>
        </p:txBody>
      </p:sp>
      <p:sp>
        <p:nvSpPr>
          <p:cNvPr id="5" name="Text Placeholder 4">
            <a:extLst>
              <a:ext uri="{FF2B5EF4-FFF2-40B4-BE49-F238E27FC236}">
                <a16:creationId xmlns:a16="http://schemas.microsoft.com/office/drawing/2014/main" id="{877B5819-9F6A-4F90-AABB-3011B2F603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63865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p:txBody>
          <a:bodyPr>
            <a:normAutofit/>
          </a:bodyPr>
          <a:lstStyle/>
          <a:p>
            <a:r>
              <a:rPr lang="en-US" sz="3600" dirty="0"/>
              <a:t>Scoring QUESTIONS</a:t>
            </a:r>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80999" y="1719070"/>
            <a:ext cx="8407893" cy="4834129"/>
          </a:xfrm>
        </p:spPr>
        <p:txBody>
          <a:bodyPr>
            <a:normAutofit/>
          </a:bodyPr>
          <a:lstStyle/>
          <a:p>
            <a:pPr marL="45720" indent="0">
              <a:buNone/>
            </a:pPr>
            <a:r>
              <a:rPr lang="en-US" dirty="0"/>
              <a:t> </a:t>
            </a:r>
          </a:p>
          <a:p>
            <a:pPr lvl="0"/>
            <a:r>
              <a:rPr lang="en-US" sz="3200" dirty="0"/>
              <a:t>Scores are based on answers to the following questions:</a:t>
            </a:r>
          </a:p>
          <a:p>
            <a:pPr lvl="1"/>
            <a:r>
              <a:rPr lang="en-US" sz="2800" dirty="0"/>
              <a:t>Is the BMP applicable to the harvest activity?</a:t>
            </a:r>
          </a:p>
          <a:p>
            <a:pPr lvl="1"/>
            <a:r>
              <a:rPr lang="en-US" sz="2800" dirty="0"/>
              <a:t>Did the operator implement it?</a:t>
            </a:r>
          </a:p>
          <a:p>
            <a:pPr lvl="1"/>
            <a:r>
              <a:rPr lang="en-US" sz="2800" dirty="0"/>
              <a:t>How frequently did the operator implement it?</a:t>
            </a:r>
          </a:p>
          <a:p>
            <a:pPr lvl="1"/>
            <a:r>
              <a:rPr lang="en-US" sz="2800" dirty="0"/>
              <a:t>How well was the BMP implemented?</a:t>
            </a:r>
          </a:p>
          <a:p>
            <a:pPr marL="45720" indent="0" algn="r">
              <a:buNone/>
            </a:pPr>
            <a:r>
              <a:rPr lang="en-US" sz="2400" dirty="0">
                <a:solidFill>
                  <a:srgbClr val="7030A0"/>
                </a:solidFill>
              </a:rPr>
              <a:t>Purple book - Introduction</a:t>
            </a:r>
            <a:endParaRPr lang="en-US" dirty="0"/>
          </a:p>
        </p:txBody>
      </p:sp>
    </p:spTree>
    <p:extLst>
      <p:ext uri="{BB962C8B-B14F-4D97-AF65-F5344CB8AC3E}">
        <p14:creationId xmlns:p14="http://schemas.microsoft.com/office/powerpoint/2010/main" val="1253750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a:xfrm>
            <a:off x="581192" y="687475"/>
            <a:ext cx="7989752" cy="912726"/>
          </a:xfrm>
        </p:spPr>
        <p:txBody>
          <a:bodyPr>
            <a:noAutofit/>
          </a:bodyPr>
          <a:lstStyle/>
          <a:p>
            <a:r>
              <a:rPr lang="en-US" sz="3400" dirty="0"/>
              <a:t>Typical scoring characteristics</a:t>
            </a:r>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80999" y="1981200"/>
            <a:ext cx="8407893" cy="4495799"/>
          </a:xfrm>
        </p:spPr>
        <p:txBody>
          <a:bodyPr>
            <a:normAutofit/>
          </a:bodyPr>
          <a:lstStyle/>
          <a:p>
            <a:pPr marL="45720" indent="0">
              <a:buNone/>
            </a:pPr>
            <a:endParaRPr lang="en-US" dirty="0"/>
          </a:p>
        </p:txBody>
      </p:sp>
      <p:graphicFrame>
        <p:nvGraphicFramePr>
          <p:cNvPr id="6" name="Table 5">
            <a:extLst>
              <a:ext uri="{FF2B5EF4-FFF2-40B4-BE49-F238E27FC236}">
                <a16:creationId xmlns:a16="http://schemas.microsoft.com/office/drawing/2014/main" id="{C79869AE-C1BD-428F-9F8F-A7F9660DBFB1}"/>
              </a:ext>
            </a:extLst>
          </p:cNvPr>
          <p:cNvGraphicFramePr>
            <a:graphicFrameLocks noGrp="1"/>
          </p:cNvGraphicFramePr>
          <p:nvPr>
            <p:extLst>
              <p:ext uri="{D42A27DB-BD31-4B8C-83A1-F6EECF244321}">
                <p14:modId xmlns:p14="http://schemas.microsoft.com/office/powerpoint/2010/main" val="1533603422"/>
              </p:ext>
            </p:extLst>
          </p:nvPr>
        </p:nvGraphicFramePr>
        <p:xfrm>
          <a:off x="381000" y="1981200"/>
          <a:ext cx="8534398" cy="4650742"/>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745750177"/>
                    </a:ext>
                  </a:extLst>
                </a:gridCol>
                <a:gridCol w="3581400">
                  <a:extLst>
                    <a:ext uri="{9D8B030D-6E8A-4147-A177-3AD203B41FA5}">
                      <a16:colId xmlns:a16="http://schemas.microsoft.com/office/drawing/2014/main" val="2085144246"/>
                    </a:ext>
                  </a:extLst>
                </a:gridCol>
                <a:gridCol w="3962398">
                  <a:extLst>
                    <a:ext uri="{9D8B030D-6E8A-4147-A177-3AD203B41FA5}">
                      <a16:colId xmlns:a16="http://schemas.microsoft.com/office/drawing/2014/main" val="3234246351"/>
                    </a:ext>
                  </a:extLst>
                </a:gridCol>
              </a:tblGrid>
              <a:tr h="1320132">
                <a:tc>
                  <a:txBody>
                    <a:bodyPr/>
                    <a:lstStyle/>
                    <a:p>
                      <a:pPr algn="ctr"/>
                      <a:r>
                        <a:rPr lang="en-US" sz="2200" b="0" dirty="0"/>
                        <a:t>Score</a:t>
                      </a:r>
                    </a:p>
                  </a:txBody>
                  <a:tcPr anchor="ctr">
                    <a:solidFill>
                      <a:schemeClr val="accent3">
                        <a:lumMod val="75000"/>
                      </a:schemeClr>
                    </a:solidFill>
                  </a:tcPr>
                </a:tc>
                <a:tc>
                  <a:txBody>
                    <a:bodyPr/>
                    <a:lstStyle/>
                    <a:p>
                      <a:pPr algn="ctr"/>
                      <a:r>
                        <a:rPr lang="en-US" sz="2200" b="0" dirty="0"/>
                        <a:t>BMP was implemented when applicable…</a:t>
                      </a:r>
                    </a:p>
                  </a:txBody>
                  <a:tcPr anchor="ctr">
                    <a:solidFill>
                      <a:schemeClr val="accent3">
                        <a:lumMod val="75000"/>
                      </a:schemeClr>
                    </a:solidFill>
                  </a:tcPr>
                </a:tc>
                <a:tc>
                  <a:txBody>
                    <a:bodyPr/>
                    <a:lstStyle/>
                    <a:p>
                      <a:pPr algn="ctr"/>
                      <a:r>
                        <a:rPr lang="en-US" sz="2200" b="0" dirty="0"/>
                        <a:t>BMP was implemented in a manner that was…</a:t>
                      </a:r>
                    </a:p>
                  </a:txBody>
                  <a:tcPr anchor="ctr">
                    <a:solidFill>
                      <a:schemeClr val="accent3">
                        <a:lumMod val="75000"/>
                      </a:schemeClr>
                    </a:solidFill>
                  </a:tcPr>
                </a:tc>
                <a:extLst>
                  <a:ext uri="{0D108BD9-81ED-4DB2-BD59-A6C34878D82A}">
                    <a16:rowId xmlns:a16="http://schemas.microsoft.com/office/drawing/2014/main" val="3140843258"/>
                  </a:ext>
                </a:extLst>
              </a:tr>
              <a:tr h="666122">
                <a:tc>
                  <a:txBody>
                    <a:bodyPr/>
                    <a:lstStyle/>
                    <a:p>
                      <a:pPr algn="ctr"/>
                      <a:r>
                        <a:rPr lang="en-US" sz="2400" dirty="0"/>
                        <a:t>1</a:t>
                      </a:r>
                    </a:p>
                  </a:txBody>
                  <a:tcPr anchor="ctr"/>
                </a:tc>
                <a:tc>
                  <a:txBody>
                    <a:bodyPr/>
                    <a:lstStyle/>
                    <a:p>
                      <a:pPr algn="ctr"/>
                      <a:r>
                        <a:rPr lang="en-US" sz="2400" dirty="0"/>
                        <a:t>Rarely</a:t>
                      </a:r>
                    </a:p>
                  </a:txBody>
                  <a:tcPr anchor="ctr"/>
                </a:tc>
                <a:tc>
                  <a:txBody>
                    <a:bodyPr/>
                    <a:lstStyle/>
                    <a:p>
                      <a:pPr algn="ctr"/>
                      <a:r>
                        <a:rPr lang="en-US" sz="2400" dirty="0"/>
                        <a:t>Ineffective</a:t>
                      </a:r>
                    </a:p>
                  </a:txBody>
                  <a:tcPr anchor="ctr"/>
                </a:tc>
                <a:extLst>
                  <a:ext uri="{0D108BD9-81ED-4DB2-BD59-A6C34878D82A}">
                    <a16:rowId xmlns:a16="http://schemas.microsoft.com/office/drawing/2014/main" val="3383753323"/>
                  </a:ext>
                </a:extLst>
              </a:tr>
              <a:tr h="666122">
                <a:tc>
                  <a:txBody>
                    <a:bodyPr/>
                    <a:lstStyle/>
                    <a:p>
                      <a:pPr algn="ctr"/>
                      <a:r>
                        <a:rPr lang="en-US" sz="2400" dirty="0"/>
                        <a:t>2</a:t>
                      </a:r>
                    </a:p>
                  </a:txBody>
                  <a:tcPr anchor="ctr"/>
                </a:tc>
                <a:tc>
                  <a:txBody>
                    <a:bodyPr/>
                    <a:lstStyle/>
                    <a:p>
                      <a:pPr algn="ctr"/>
                      <a:r>
                        <a:rPr lang="en-US" sz="2400" dirty="0"/>
                        <a:t>Occasionally</a:t>
                      </a:r>
                    </a:p>
                  </a:txBody>
                  <a:tcPr anchor="ctr"/>
                </a:tc>
                <a:tc>
                  <a:txBody>
                    <a:bodyPr/>
                    <a:lstStyle/>
                    <a:p>
                      <a:pPr algn="ctr"/>
                      <a:r>
                        <a:rPr lang="en-US" sz="2400" dirty="0">
                          <a:highlight>
                            <a:srgbClr val="FFFF00"/>
                          </a:highlight>
                        </a:rPr>
                        <a:t>Marginally effective</a:t>
                      </a:r>
                    </a:p>
                  </a:txBody>
                  <a:tcPr anchor="ctr"/>
                </a:tc>
                <a:extLst>
                  <a:ext uri="{0D108BD9-81ED-4DB2-BD59-A6C34878D82A}">
                    <a16:rowId xmlns:a16="http://schemas.microsoft.com/office/drawing/2014/main" val="3297261924"/>
                  </a:ext>
                </a:extLst>
              </a:tr>
              <a:tr h="666122">
                <a:tc>
                  <a:txBody>
                    <a:bodyPr/>
                    <a:lstStyle/>
                    <a:p>
                      <a:pPr algn="ctr"/>
                      <a:r>
                        <a:rPr lang="en-US" sz="2400" dirty="0"/>
                        <a:t>3</a:t>
                      </a:r>
                    </a:p>
                  </a:txBody>
                  <a:tcPr anchor="ctr"/>
                </a:tc>
                <a:tc>
                  <a:txBody>
                    <a:bodyPr/>
                    <a:lstStyle/>
                    <a:p>
                      <a:pPr algn="ctr"/>
                      <a:r>
                        <a:rPr lang="en-US" sz="2400" dirty="0"/>
                        <a:t>Usually</a:t>
                      </a:r>
                    </a:p>
                  </a:txBody>
                  <a:tcPr anchor="ctr"/>
                </a:tc>
                <a:tc>
                  <a:txBody>
                    <a:bodyPr/>
                    <a:lstStyle/>
                    <a:p>
                      <a:pPr algn="ctr"/>
                      <a:r>
                        <a:rPr lang="en-US" sz="2400" dirty="0">
                          <a:highlight>
                            <a:srgbClr val="FFFF00"/>
                          </a:highlight>
                        </a:rPr>
                        <a:t>Somewhat effective</a:t>
                      </a:r>
                    </a:p>
                  </a:txBody>
                  <a:tcPr anchor="ctr"/>
                </a:tc>
                <a:extLst>
                  <a:ext uri="{0D108BD9-81ED-4DB2-BD59-A6C34878D82A}">
                    <a16:rowId xmlns:a16="http://schemas.microsoft.com/office/drawing/2014/main" val="3695717029"/>
                  </a:ext>
                </a:extLst>
              </a:tr>
              <a:tr h="666122">
                <a:tc>
                  <a:txBody>
                    <a:bodyPr/>
                    <a:lstStyle/>
                    <a:p>
                      <a:pPr algn="ctr"/>
                      <a:r>
                        <a:rPr lang="en-US" sz="2400" dirty="0"/>
                        <a:t>4</a:t>
                      </a:r>
                    </a:p>
                  </a:txBody>
                  <a:tcPr anchor="ctr"/>
                </a:tc>
                <a:tc>
                  <a:txBody>
                    <a:bodyPr/>
                    <a:lstStyle/>
                    <a:p>
                      <a:pPr algn="ctr"/>
                      <a:r>
                        <a:rPr lang="en-US" sz="2400" dirty="0"/>
                        <a:t>Frequently</a:t>
                      </a:r>
                    </a:p>
                  </a:txBody>
                  <a:tcPr anchor="ctr"/>
                </a:tc>
                <a:tc>
                  <a:txBody>
                    <a:bodyPr/>
                    <a:lstStyle/>
                    <a:p>
                      <a:pPr algn="ctr"/>
                      <a:r>
                        <a:rPr lang="en-US" sz="2400" dirty="0">
                          <a:highlight>
                            <a:srgbClr val="FFFF00"/>
                          </a:highlight>
                        </a:rPr>
                        <a:t>Generally effective</a:t>
                      </a:r>
                    </a:p>
                  </a:txBody>
                  <a:tcPr anchor="ctr"/>
                </a:tc>
                <a:extLst>
                  <a:ext uri="{0D108BD9-81ED-4DB2-BD59-A6C34878D82A}">
                    <a16:rowId xmlns:a16="http://schemas.microsoft.com/office/drawing/2014/main" val="719323556"/>
                  </a:ext>
                </a:extLst>
              </a:tr>
              <a:tr h="666122">
                <a:tc>
                  <a:txBody>
                    <a:bodyPr/>
                    <a:lstStyle/>
                    <a:p>
                      <a:pPr algn="ctr"/>
                      <a:r>
                        <a:rPr lang="en-US" sz="2400" dirty="0"/>
                        <a:t>5</a:t>
                      </a:r>
                    </a:p>
                  </a:txBody>
                  <a:tcPr anchor="ctr"/>
                </a:tc>
                <a:tc>
                  <a:txBody>
                    <a:bodyPr/>
                    <a:lstStyle/>
                    <a:p>
                      <a:pPr algn="ctr"/>
                      <a:r>
                        <a:rPr lang="en-US" sz="2400" dirty="0"/>
                        <a:t>Consistently</a:t>
                      </a:r>
                    </a:p>
                  </a:txBody>
                  <a:tcPr anchor="ctr"/>
                </a:tc>
                <a:tc>
                  <a:txBody>
                    <a:bodyPr/>
                    <a:lstStyle/>
                    <a:p>
                      <a:pPr algn="ctr"/>
                      <a:r>
                        <a:rPr lang="en-US" sz="2400" dirty="0"/>
                        <a:t>Effective</a:t>
                      </a:r>
                    </a:p>
                  </a:txBody>
                  <a:tcPr anchor="ctr"/>
                </a:tc>
                <a:extLst>
                  <a:ext uri="{0D108BD9-81ED-4DB2-BD59-A6C34878D82A}">
                    <a16:rowId xmlns:a16="http://schemas.microsoft.com/office/drawing/2014/main" val="4116649326"/>
                  </a:ext>
                </a:extLst>
              </a:tr>
            </a:tbl>
          </a:graphicData>
        </a:graphic>
      </p:graphicFrame>
    </p:spTree>
    <p:extLst>
      <p:ext uri="{BB962C8B-B14F-4D97-AF65-F5344CB8AC3E}">
        <p14:creationId xmlns:p14="http://schemas.microsoft.com/office/powerpoint/2010/main" val="2222865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p:txBody>
          <a:bodyPr>
            <a:normAutofit/>
          </a:bodyPr>
          <a:lstStyle/>
          <a:p>
            <a:r>
              <a:rPr lang="en-US" sz="3600" dirty="0"/>
              <a:t>“not applicable”</a:t>
            </a:r>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72121" y="1848273"/>
            <a:ext cx="8407893" cy="4757929"/>
          </a:xfrm>
        </p:spPr>
        <p:txBody>
          <a:bodyPr>
            <a:normAutofit/>
          </a:bodyPr>
          <a:lstStyle/>
          <a:p>
            <a:r>
              <a:rPr lang="en-US" sz="3200" dirty="0"/>
              <a:t>Score a BMP “not applicable” (N/A)            when </a:t>
            </a:r>
          </a:p>
          <a:p>
            <a:pPr lvl="1"/>
            <a:r>
              <a:rPr lang="en-US" sz="3000" dirty="0"/>
              <a:t>It was not applicable to the harvest activity assessed.</a:t>
            </a:r>
          </a:p>
          <a:p>
            <a:pPr lvl="1"/>
            <a:r>
              <a:rPr lang="en-US" sz="3000" dirty="0"/>
              <a:t>it can not be implemented because the operator failed to implement a prior BMP.</a:t>
            </a:r>
          </a:p>
          <a:p>
            <a:pPr marL="45720" indent="0">
              <a:buNone/>
            </a:pPr>
            <a:endParaRPr lang="en-US" dirty="0"/>
          </a:p>
          <a:p>
            <a:pPr marL="45720" indent="0">
              <a:buNone/>
            </a:pPr>
            <a:endParaRPr lang="en-US" dirty="0"/>
          </a:p>
          <a:p>
            <a:pPr marL="45720" lvl="0" indent="0" algn="r">
              <a:buNone/>
            </a:pPr>
            <a:r>
              <a:rPr lang="en-US" sz="2400" dirty="0">
                <a:solidFill>
                  <a:srgbClr val="7030A0"/>
                </a:solidFill>
              </a:rPr>
              <a:t>Purple book - Introduction</a:t>
            </a:r>
            <a:endParaRPr lang="en-US" sz="2400" dirty="0"/>
          </a:p>
        </p:txBody>
      </p:sp>
    </p:spTree>
    <p:extLst>
      <p:ext uri="{BB962C8B-B14F-4D97-AF65-F5344CB8AC3E}">
        <p14:creationId xmlns:p14="http://schemas.microsoft.com/office/powerpoint/2010/main" val="22629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7" descr="Agency">
            <a:extLst>
              <a:ext uri="{FF2B5EF4-FFF2-40B4-BE49-F238E27FC236}">
                <a16:creationId xmlns:a16="http://schemas.microsoft.com/office/drawing/2014/main" id="{0BCE9E41-38BC-408F-B22F-EE34F009FE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30" r="22798" b="1"/>
          <a:stretch/>
        </p:blipFill>
        <p:spPr>
          <a:xfrm>
            <a:off x="5945855" y="2133600"/>
            <a:ext cx="2762251" cy="4504267"/>
          </a:xfrm>
          <a:prstGeom prst="rect">
            <a:avLst/>
          </a:prstGeom>
          <a:noFill/>
        </p:spPr>
      </p:pic>
      <p:sp>
        <p:nvSpPr>
          <p:cNvPr id="2" name="Title 1"/>
          <p:cNvSpPr>
            <a:spLocks noGrp="1"/>
          </p:cNvSpPr>
          <p:nvPr>
            <p:ph type="title"/>
          </p:nvPr>
        </p:nvSpPr>
        <p:spPr>
          <a:xfrm>
            <a:off x="435894" y="702156"/>
            <a:ext cx="8272212" cy="1013800"/>
          </a:xfrm>
        </p:spPr>
        <p:txBody>
          <a:bodyPr>
            <a:normAutofit/>
          </a:bodyPr>
          <a:lstStyle/>
          <a:p>
            <a:r>
              <a:rPr lang="en-US" sz="3600" dirty="0"/>
              <a:t>coordination</a:t>
            </a:r>
          </a:p>
        </p:txBody>
      </p:sp>
      <p:sp>
        <p:nvSpPr>
          <p:cNvPr id="3" name="Content Placeholder 2"/>
          <p:cNvSpPr>
            <a:spLocks noGrp="1"/>
          </p:cNvSpPr>
          <p:nvPr>
            <p:ph idx="1"/>
          </p:nvPr>
        </p:nvSpPr>
        <p:spPr>
          <a:xfrm>
            <a:off x="435894" y="1905000"/>
            <a:ext cx="5418806" cy="4779763"/>
          </a:xfrm>
        </p:spPr>
        <p:txBody>
          <a:bodyPr>
            <a:normAutofit/>
          </a:bodyPr>
          <a:lstStyle/>
          <a:p>
            <a:r>
              <a:rPr lang="en-US" sz="2400" dirty="0"/>
              <a:t>DOF coordinates interagency inspections.  An agency may ask DOF to schedule an inspection or DOF may initiate it.  If re­quested, DOF shall schedule the inspection, or deny the agency's request and state the reasons for denial.  </a:t>
            </a:r>
          </a:p>
          <a:p>
            <a:r>
              <a:rPr lang="en-US" sz="2400" dirty="0"/>
              <a:t>An agency may elevate a disagreement on whether to schedule an inspection. </a:t>
            </a:r>
          </a:p>
          <a:p>
            <a:pPr marL="0" indent="0">
              <a:buNone/>
            </a:pPr>
            <a:r>
              <a:rPr lang="en-US" dirty="0">
                <a:solidFill>
                  <a:srgbClr val="518597"/>
                </a:solidFill>
              </a:rPr>
              <a:t>11 AAC 95.245(a)</a:t>
            </a:r>
          </a:p>
        </p:txBody>
      </p:sp>
    </p:spTree>
    <p:extLst>
      <p:ext uri="{BB962C8B-B14F-4D97-AF65-F5344CB8AC3E}">
        <p14:creationId xmlns:p14="http://schemas.microsoft.com/office/powerpoint/2010/main" val="3739406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p:txBody>
          <a:bodyPr>
            <a:normAutofit/>
          </a:bodyPr>
          <a:lstStyle/>
          <a:p>
            <a:r>
              <a:rPr lang="en-US" sz="3600" cap="none" dirty="0"/>
              <a:t>BASIS OF SCORE</a:t>
            </a:r>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72121" y="1848273"/>
            <a:ext cx="8407893" cy="4910329"/>
          </a:xfrm>
        </p:spPr>
        <p:txBody>
          <a:bodyPr>
            <a:normAutofit lnSpcReduction="10000"/>
          </a:bodyPr>
          <a:lstStyle/>
          <a:p>
            <a:pPr marL="45720" lvl="0" indent="0">
              <a:buNone/>
            </a:pPr>
            <a:r>
              <a:rPr lang="en-US" sz="3200" dirty="0"/>
              <a:t>Score the BMP using the characteristic that has the lowest performance by the operator.  For example:</a:t>
            </a:r>
          </a:p>
          <a:p>
            <a:r>
              <a:rPr lang="en-US" sz="2800" dirty="0"/>
              <a:t>The operator frequently implemented the BMP when it was applicable but the way in which it was applied was only somewhat effective in achieving the desired result.  In this instance the BMP would be scored as a three (3).</a:t>
            </a:r>
          </a:p>
          <a:p>
            <a:pPr marL="45720" indent="0" algn="r">
              <a:buNone/>
            </a:pPr>
            <a:endParaRPr lang="en-US" sz="2400" dirty="0">
              <a:solidFill>
                <a:srgbClr val="7030A0"/>
              </a:solidFill>
            </a:endParaRPr>
          </a:p>
          <a:p>
            <a:pPr marL="45720" indent="0" algn="r">
              <a:buNone/>
            </a:pPr>
            <a:r>
              <a:rPr lang="en-US" sz="2400" dirty="0">
                <a:solidFill>
                  <a:srgbClr val="7030A0"/>
                </a:solidFill>
              </a:rPr>
              <a:t>Purple book - Introduction</a:t>
            </a:r>
            <a:endParaRPr lang="en-US" sz="2400" dirty="0"/>
          </a:p>
          <a:p>
            <a:pPr marL="45720" indent="0">
              <a:buNone/>
            </a:pPr>
            <a:endParaRPr lang="en-US" dirty="0"/>
          </a:p>
        </p:txBody>
      </p:sp>
    </p:spTree>
    <p:extLst>
      <p:ext uri="{BB962C8B-B14F-4D97-AF65-F5344CB8AC3E}">
        <p14:creationId xmlns:p14="http://schemas.microsoft.com/office/powerpoint/2010/main" val="2214477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p:txBody>
          <a:bodyPr>
            <a:normAutofit/>
          </a:bodyPr>
          <a:lstStyle/>
          <a:p>
            <a:r>
              <a:rPr lang="en-US" sz="3600" dirty="0"/>
              <a:t>Scoring CONNECTIONS</a:t>
            </a:r>
            <a:endParaRPr lang="en-US" sz="3600" b="1" dirty="0"/>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72121" y="1905000"/>
            <a:ext cx="8407893" cy="4834129"/>
          </a:xfrm>
        </p:spPr>
        <p:txBody>
          <a:bodyPr>
            <a:normAutofit/>
          </a:bodyPr>
          <a:lstStyle/>
          <a:p>
            <a:pPr marL="45720" lvl="0" indent="0">
              <a:buNone/>
            </a:pPr>
            <a:r>
              <a:rPr lang="en-US" sz="3200" dirty="0"/>
              <a:t>It is easier to distinguish between the implementation of a BMP and how effectively it was applied for some BMPs than for others.  </a:t>
            </a:r>
          </a:p>
          <a:p>
            <a:pPr marL="45720" lvl="0" indent="0">
              <a:buNone/>
            </a:pPr>
            <a:r>
              <a:rPr lang="en-US" sz="2800" dirty="0"/>
              <a:t>For example:</a:t>
            </a:r>
          </a:p>
          <a:p>
            <a:r>
              <a:rPr lang="en-US" sz="2800" dirty="0"/>
              <a:t>Installation of a cross drain or relief culvert that is angled down grade and out sloped will provide more effective drainage than one that is installed straight across the road.</a:t>
            </a:r>
            <a:endParaRPr lang="en-US" dirty="0"/>
          </a:p>
          <a:p>
            <a:pPr marL="45720" indent="0" algn="r">
              <a:buNone/>
            </a:pPr>
            <a:r>
              <a:rPr lang="en-US" sz="2400" dirty="0">
                <a:solidFill>
                  <a:srgbClr val="7030A0"/>
                </a:solidFill>
              </a:rPr>
              <a:t>Purple book - Introduction</a:t>
            </a:r>
            <a:endParaRPr lang="en-US" dirty="0"/>
          </a:p>
        </p:txBody>
      </p:sp>
    </p:spTree>
    <p:extLst>
      <p:ext uri="{BB962C8B-B14F-4D97-AF65-F5344CB8AC3E}">
        <p14:creationId xmlns:p14="http://schemas.microsoft.com/office/powerpoint/2010/main" val="10391319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B58B9B-E546-4A60-9984-36CB53B66011}"/>
              </a:ext>
            </a:extLst>
          </p:cNvPr>
          <p:cNvSpPr>
            <a:spLocks noGrp="1"/>
          </p:cNvSpPr>
          <p:nvPr>
            <p:ph type="title"/>
          </p:nvPr>
        </p:nvSpPr>
        <p:spPr/>
        <p:txBody>
          <a:bodyPr>
            <a:normAutofit/>
          </a:bodyPr>
          <a:lstStyle/>
          <a:p>
            <a:r>
              <a:rPr lang="en-US" sz="3600" dirty="0"/>
              <a:t>examples, </a:t>
            </a:r>
            <a:r>
              <a:rPr lang="en-US" sz="3600" cap="none" dirty="0"/>
              <a:t>cont.</a:t>
            </a:r>
          </a:p>
        </p:txBody>
      </p:sp>
      <p:sp>
        <p:nvSpPr>
          <p:cNvPr id="2" name="Content Placeholder 1">
            <a:extLst>
              <a:ext uri="{FF2B5EF4-FFF2-40B4-BE49-F238E27FC236}">
                <a16:creationId xmlns:a16="http://schemas.microsoft.com/office/drawing/2014/main" id="{47D9630C-693C-448D-A18D-7A34CAC06E29}"/>
              </a:ext>
            </a:extLst>
          </p:cNvPr>
          <p:cNvSpPr>
            <a:spLocks noGrp="1"/>
          </p:cNvSpPr>
          <p:nvPr>
            <p:ph idx="1"/>
          </p:nvPr>
        </p:nvSpPr>
        <p:spPr>
          <a:xfrm>
            <a:off x="372121" y="1905000"/>
            <a:ext cx="8407893" cy="4834129"/>
          </a:xfrm>
        </p:spPr>
        <p:txBody>
          <a:bodyPr>
            <a:normAutofit lnSpcReduction="10000"/>
          </a:bodyPr>
          <a:lstStyle/>
          <a:p>
            <a:r>
              <a:rPr lang="en-US" sz="2800" dirty="0"/>
              <a:t>Runoff may not enter a cross drain with a perched inlet at low flows unless a ditch block is also installed.  Together they are more effective in providing the required drainage.</a:t>
            </a:r>
          </a:p>
          <a:p>
            <a:r>
              <a:rPr lang="en-US" sz="2800" dirty="0"/>
              <a:t>Sediment generated from erosion of excess road overburden excavated from within a riparian area that is deposited outside the riparian area but on the side of a ridge facing the stream is more likely to enter the stream than if it was placed on the back side of the same ridge.</a:t>
            </a:r>
          </a:p>
          <a:p>
            <a:pPr marL="45720" indent="0" algn="r">
              <a:buNone/>
            </a:pPr>
            <a:r>
              <a:rPr lang="en-US" sz="2400" dirty="0">
                <a:solidFill>
                  <a:srgbClr val="7030A0"/>
                </a:solidFill>
              </a:rPr>
              <a:t>Purple book - Introduction</a:t>
            </a:r>
            <a:endParaRPr lang="en-US" dirty="0"/>
          </a:p>
        </p:txBody>
      </p:sp>
    </p:spTree>
    <p:extLst>
      <p:ext uri="{BB962C8B-B14F-4D97-AF65-F5344CB8AC3E}">
        <p14:creationId xmlns:p14="http://schemas.microsoft.com/office/powerpoint/2010/main" val="2237268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prior failures</a:t>
            </a:r>
          </a:p>
        </p:txBody>
      </p:sp>
      <p:sp>
        <p:nvSpPr>
          <p:cNvPr id="2" name="Content Placeholder 1"/>
          <p:cNvSpPr>
            <a:spLocks noGrp="1"/>
          </p:cNvSpPr>
          <p:nvPr>
            <p:ph idx="1"/>
          </p:nvPr>
        </p:nvSpPr>
        <p:spPr>
          <a:xfrm>
            <a:off x="380999" y="1719070"/>
            <a:ext cx="8407893" cy="4910329"/>
          </a:xfrm>
        </p:spPr>
        <p:txBody>
          <a:bodyPr>
            <a:normAutofit/>
          </a:bodyPr>
          <a:lstStyle/>
          <a:p>
            <a:r>
              <a:rPr lang="en-US" sz="2400" dirty="0"/>
              <a:t>For the same activity, don’t rate an operation for failure to implement a maintenance-related BMP if the problem is due to the operator’s failure to perform an applicable construction related BMP.  Examples:</a:t>
            </a:r>
          </a:p>
          <a:p>
            <a:pPr lvl="1"/>
            <a:r>
              <a:rPr lang="en-US" sz="2400" dirty="0"/>
              <a:t>Failing to maintain a functional/clear </a:t>
            </a:r>
            <a:r>
              <a:rPr lang="en-US" sz="2400" dirty="0" err="1"/>
              <a:t>ditchline</a:t>
            </a:r>
            <a:r>
              <a:rPr lang="en-US" sz="2400" dirty="0"/>
              <a:t> under 315(b)(1) or 315(c)(3) because the operator failed to install the </a:t>
            </a:r>
            <a:r>
              <a:rPr lang="en-US" sz="2400" dirty="0" err="1"/>
              <a:t>ditchline</a:t>
            </a:r>
            <a:r>
              <a:rPr lang="en-US" sz="2400" dirty="0"/>
              <a:t> required by 295(d).</a:t>
            </a:r>
          </a:p>
          <a:p>
            <a:pPr lvl="1"/>
            <a:r>
              <a:rPr lang="en-US" sz="2400" dirty="0"/>
              <a:t>Failing to prevent grading material off a rock-decked bridge required by 315(b)(6) if the operator failed to install the curb log required by 300(a)(4). </a:t>
            </a:r>
          </a:p>
          <a:p>
            <a:pPr marL="45720" indent="0" algn="r">
              <a:buNone/>
            </a:pPr>
            <a:r>
              <a:rPr lang="en-US" sz="2400" dirty="0">
                <a:solidFill>
                  <a:srgbClr val="4D9B5C"/>
                </a:solidFill>
              </a:rPr>
              <a:t>Training note 05-01</a:t>
            </a:r>
          </a:p>
        </p:txBody>
      </p:sp>
    </p:spTree>
    <p:extLst>
      <p:ext uri="{BB962C8B-B14F-4D97-AF65-F5344CB8AC3E}">
        <p14:creationId xmlns:p14="http://schemas.microsoft.com/office/powerpoint/2010/main" val="1506516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br>
              <a:rPr lang="en-US" sz="3600" dirty="0"/>
            </a:br>
            <a:r>
              <a:rPr lang="en-US" sz="3600" dirty="0"/>
              <a:t>implementation by default</a:t>
            </a:r>
          </a:p>
        </p:txBody>
      </p:sp>
      <p:sp>
        <p:nvSpPr>
          <p:cNvPr id="2" name="Content Placeholder 1"/>
          <p:cNvSpPr>
            <a:spLocks noGrp="1"/>
          </p:cNvSpPr>
          <p:nvPr>
            <p:ph idx="1"/>
          </p:nvPr>
        </p:nvSpPr>
        <p:spPr>
          <a:xfrm>
            <a:off x="380999" y="1719070"/>
            <a:ext cx="8407893" cy="4986530"/>
          </a:xfrm>
        </p:spPr>
        <p:txBody>
          <a:bodyPr>
            <a:normAutofit/>
          </a:bodyPr>
          <a:lstStyle/>
          <a:p>
            <a:pPr lvl="0"/>
            <a:r>
              <a:rPr lang="en-US" sz="2800" dirty="0"/>
              <a:t>Don’t give credit for implementation of a BMP by default.  For example:</a:t>
            </a:r>
          </a:p>
          <a:p>
            <a:pPr lvl="1"/>
            <a:r>
              <a:rPr lang="en-US" sz="2600" dirty="0"/>
              <a:t>Credit for implementing .295(f) on a surface water crossing structure due to the operator’s failure to provide a ditch-line as required by .295(d). </a:t>
            </a:r>
          </a:p>
          <a:p>
            <a:pPr lvl="1"/>
            <a:r>
              <a:rPr lang="en-US" sz="2600" dirty="0"/>
              <a:t>Credit for implementing .280(d)(5) if there was no need to excavate material within the riparian area.</a:t>
            </a:r>
          </a:p>
          <a:p>
            <a:pPr lvl="1"/>
            <a:r>
              <a:rPr lang="en-US" sz="2600" dirty="0"/>
              <a:t>Credit for implementing .295(d) if no </a:t>
            </a:r>
            <a:r>
              <a:rPr lang="en-US" sz="2600" dirty="0" err="1"/>
              <a:t>ditchline</a:t>
            </a:r>
            <a:r>
              <a:rPr lang="en-US" sz="2600" dirty="0"/>
              <a:t> is required.</a:t>
            </a:r>
          </a:p>
          <a:p>
            <a:pPr marL="45720" indent="0" algn="r">
              <a:buNone/>
            </a:pPr>
            <a:r>
              <a:rPr lang="en-US" dirty="0"/>
              <a:t> </a:t>
            </a:r>
            <a:r>
              <a:rPr lang="en-US" sz="2600" dirty="0">
                <a:solidFill>
                  <a:srgbClr val="4D9B5C"/>
                </a:solidFill>
              </a:rPr>
              <a:t>Training note #05-01</a:t>
            </a:r>
            <a:endParaRPr lang="en-US" dirty="0"/>
          </a:p>
        </p:txBody>
      </p:sp>
    </p:spTree>
    <p:extLst>
      <p:ext uri="{BB962C8B-B14F-4D97-AF65-F5344CB8AC3E}">
        <p14:creationId xmlns:p14="http://schemas.microsoft.com/office/powerpoint/2010/main" val="2711269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23AA70E-3A62-4844-8AE5-97B7636D664B}"/>
              </a:ext>
            </a:extLst>
          </p:cNvPr>
          <p:cNvGraphicFramePr>
            <a:graphicFrameLocks noGrp="1"/>
          </p:cNvGraphicFramePr>
          <p:nvPr>
            <p:extLst>
              <p:ext uri="{D42A27DB-BD31-4B8C-83A1-F6EECF244321}">
                <p14:modId xmlns:p14="http://schemas.microsoft.com/office/powerpoint/2010/main" val="3773883618"/>
              </p:ext>
            </p:extLst>
          </p:nvPr>
        </p:nvGraphicFramePr>
        <p:xfrm>
          <a:off x="228600" y="228600"/>
          <a:ext cx="8686799" cy="6400786"/>
        </p:xfrm>
        <a:graphic>
          <a:graphicData uri="http://schemas.openxmlformats.org/drawingml/2006/table">
            <a:tbl>
              <a:tblPr>
                <a:tableStyleId>{5C22544A-7EE6-4342-B048-85BDC9FD1C3A}</a:tableStyleId>
              </a:tblPr>
              <a:tblGrid>
                <a:gridCol w="448310">
                  <a:extLst>
                    <a:ext uri="{9D8B030D-6E8A-4147-A177-3AD203B41FA5}">
                      <a16:colId xmlns:a16="http://schemas.microsoft.com/office/drawing/2014/main" val="2833712414"/>
                    </a:ext>
                  </a:extLst>
                </a:gridCol>
                <a:gridCol w="623735">
                  <a:extLst>
                    <a:ext uri="{9D8B030D-6E8A-4147-A177-3AD203B41FA5}">
                      <a16:colId xmlns:a16="http://schemas.microsoft.com/office/drawing/2014/main" val="2759291341"/>
                    </a:ext>
                  </a:extLst>
                </a:gridCol>
                <a:gridCol w="389834">
                  <a:extLst>
                    <a:ext uri="{9D8B030D-6E8A-4147-A177-3AD203B41FA5}">
                      <a16:colId xmlns:a16="http://schemas.microsoft.com/office/drawing/2014/main" val="497894784"/>
                    </a:ext>
                  </a:extLst>
                </a:gridCol>
                <a:gridCol w="532773">
                  <a:extLst>
                    <a:ext uri="{9D8B030D-6E8A-4147-A177-3AD203B41FA5}">
                      <a16:colId xmlns:a16="http://schemas.microsoft.com/office/drawing/2014/main" val="902549397"/>
                    </a:ext>
                  </a:extLst>
                </a:gridCol>
                <a:gridCol w="389834">
                  <a:extLst>
                    <a:ext uri="{9D8B030D-6E8A-4147-A177-3AD203B41FA5}">
                      <a16:colId xmlns:a16="http://schemas.microsoft.com/office/drawing/2014/main" val="2079864617"/>
                    </a:ext>
                  </a:extLst>
                </a:gridCol>
                <a:gridCol w="324861">
                  <a:extLst>
                    <a:ext uri="{9D8B030D-6E8A-4147-A177-3AD203B41FA5}">
                      <a16:colId xmlns:a16="http://schemas.microsoft.com/office/drawing/2014/main" val="1824320879"/>
                    </a:ext>
                  </a:extLst>
                </a:gridCol>
                <a:gridCol w="185171">
                  <a:extLst>
                    <a:ext uri="{9D8B030D-6E8A-4147-A177-3AD203B41FA5}">
                      <a16:colId xmlns:a16="http://schemas.microsoft.com/office/drawing/2014/main" val="3366239331"/>
                    </a:ext>
                  </a:extLst>
                </a:gridCol>
                <a:gridCol w="185171">
                  <a:extLst>
                    <a:ext uri="{9D8B030D-6E8A-4147-A177-3AD203B41FA5}">
                      <a16:colId xmlns:a16="http://schemas.microsoft.com/office/drawing/2014/main" val="3037568447"/>
                    </a:ext>
                  </a:extLst>
                </a:gridCol>
                <a:gridCol w="185171">
                  <a:extLst>
                    <a:ext uri="{9D8B030D-6E8A-4147-A177-3AD203B41FA5}">
                      <a16:colId xmlns:a16="http://schemas.microsoft.com/office/drawing/2014/main" val="1584443381"/>
                    </a:ext>
                  </a:extLst>
                </a:gridCol>
                <a:gridCol w="185171">
                  <a:extLst>
                    <a:ext uri="{9D8B030D-6E8A-4147-A177-3AD203B41FA5}">
                      <a16:colId xmlns:a16="http://schemas.microsoft.com/office/drawing/2014/main" val="3469987071"/>
                    </a:ext>
                  </a:extLst>
                </a:gridCol>
                <a:gridCol w="185171">
                  <a:extLst>
                    <a:ext uri="{9D8B030D-6E8A-4147-A177-3AD203B41FA5}">
                      <a16:colId xmlns:a16="http://schemas.microsoft.com/office/drawing/2014/main" val="1335077266"/>
                    </a:ext>
                  </a:extLst>
                </a:gridCol>
                <a:gridCol w="185171">
                  <a:extLst>
                    <a:ext uri="{9D8B030D-6E8A-4147-A177-3AD203B41FA5}">
                      <a16:colId xmlns:a16="http://schemas.microsoft.com/office/drawing/2014/main" val="2297045473"/>
                    </a:ext>
                  </a:extLst>
                </a:gridCol>
                <a:gridCol w="185171">
                  <a:extLst>
                    <a:ext uri="{9D8B030D-6E8A-4147-A177-3AD203B41FA5}">
                      <a16:colId xmlns:a16="http://schemas.microsoft.com/office/drawing/2014/main" val="3737007572"/>
                    </a:ext>
                  </a:extLst>
                </a:gridCol>
                <a:gridCol w="185171">
                  <a:extLst>
                    <a:ext uri="{9D8B030D-6E8A-4147-A177-3AD203B41FA5}">
                      <a16:colId xmlns:a16="http://schemas.microsoft.com/office/drawing/2014/main" val="1587183294"/>
                    </a:ext>
                  </a:extLst>
                </a:gridCol>
                <a:gridCol w="30904">
                  <a:extLst>
                    <a:ext uri="{9D8B030D-6E8A-4147-A177-3AD203B41FA5}">
                      <a16:colId xmlns:a16="http://schemas.microsoft.com/office/drawing/2014/main" val="2388063170"/>
                    </a:ext>
                  </a:extLst>
                </a:gridCol>
                <a:gridCol w="573339">
                  <a:extLst>
                    <a:ext uri="{9D8B030D-6E8A-4147-A177-3AD203B41FA5}">
                      <a16:colId xmlns:a16="http://schemas.microsoft.com/office/drawing/2014/main" val="1693172862"/>
                    </a:ext>
                  </a:extLst>
                </a:gridCol>
                <a:gridCol w="389834">
                  <a:extLst>
                    <a:ext uri="{9D8B030D-6E8A-4147-A177-3AD203B41FA5}">
                      <a16:colId xmlns:a16="http://schemas.microsoft.com/office/drawing/2014/main" val="2989820513"/>
                    </a:ext>
                  </a:extLst>
                </a:gridCol>
                <a:gridCol w="389834">
                  <a:extLst>
                    <a:ext uri="{9D8B030D-6E8A-4147-A177-3AD203B41FA5}">
                      <a16:colId xmlns:a16="http://schemas.microsoft.com/office/drawing/2014/main" val="2675787838"/>
                    </a:ext>
                  </a:extLst>
                </a:gridCol>
                <a:gridCol w="389834">
                  <a:extLst>
                    <a:ext uri="{9D8B030D-6E8A-4147-A177-3AD203B41FA5}">
                      <a16:colId xmlns:a16="http://schemas.microsoft.com/office/drawing/2014/main" val="122055346"/>
                    </a:ext>
                  </a:extLst>
                </a:gridCol>
                <a:gridCol w="389834">
                  <a:extLst>
                    <a:ext uri="{9D8B030D-6E8A-4147-A177-3AD203B41FA5}">
                      <a16:colId xmlns:a16="http://schemas.microsoft.com/office/drawing/2014/main" val="2409542619"/>
                    </a:ext>
                  </a:extLst>
                </a:gridCol>
                <a:gridCol w="506784">
                  <a:extLst>
                    <a:ext uri="{9D8B030D-6E8A-4147-A177-3AD203B41FA5}">
                      <a16:colId xmlns:a16="http://schemas.microsoft.com/office/drawing/2014/main" val="164451771"/>
                    </a:ext>
                  </a:extLst>
                </a:gridCol>
                <a:gridCol w="389834">
                  <a:extLst>
                    <a:ext uri="{9D8B030D-6E8A-4147-A177-3AD203B41FA5}">
                      <a16:colId xmlns:a16="http://schemas.microsoft.com/office/drawing/2014/main" val="1961817546"/>
                    </a:ext>
                  </a:extLst>
                </a:gridCol>
                <a:gridCol w="185171">
                  <a:extLst>
                    <a:ext uri="{9D8B030D-6E8A-4147-A177-3AD203B41FA5}">
                      <a16:colId xmlns:a16="http://schemas.microsoft.com/office/drawing/2014/main" val="1412088094"/>
                    </a:ext>
                  </a:extLst>
                </a:gridCol>
                <a:gridCol w="185171">
                  <a:extLst>
                    <a:ext uri="{9D8B030D-6E8A-4147-A177-3AD203B41FA5}">
                      <a16:colId xmlns:a16="http://schemas.microsoft.com/office/drawing/2014/main" val="104485224"/>
                    </a:ext>
                  </a:extLst>
                </a:gridCol>
                <a:gridCol w="185171">
                  <a:extLst>
                    <a:ext uri="{9D8B030D-6E8A-4147-A177-3AD203B41FA5}">
                      <a16:colId xmlns:a16="http://schemas.microsoft.com/office/drawing/2014/main" val="1471392277"/>
                    </a:ext>
                  </a:extLst>
                </a:gridCol>
                <a:gridCol w="185171">
                  <a:extLst>
                    <a:ext uri="{9D8B030D-6E8A-4147-A177-3AD203B41FA5}">
                      <a16:colId xmlns:a16="http://schemas.microsoft.com/office/drawing/2014/main" val="3533028334"/>
                    </a:ext>
                  </a:extLst>
                </a:gridCol>
                <a:gridCol w="185171">
                  <a:extLst>
                    <a:ext uri="{9D8B030D-6E8A-4147-A177-3AD203B41FA5}">
                      <a16:colId xmlns:a16="http://schemas.microsoft.com/office/drawing/2014/main" val="3281750036"/>
                    </a:ext>
                  </a:extLst>
                </a:gridCol>
                <a:gridCol w="185287">
                  <a:extLst>
                    <a:ext uri="{9D8B030D-6E8A-4147-A177-3AD203B41FA5}">
                      <a16:colId xmlns:a16="http://schemas.microsoft.com/office/drawing/2014/main" val="3868308581"/>
                    </a:ext>
                  </a:extLst>
                </a:gridCol>
                <a:gridCol w="324745">
                  <a:extLst>
                    <a:ext uri="{9D8B030D-6E8A-4147-A177-3AD203B41FA5}">
                      <a16:colId xmlns:a16="http://schemas.microsoft.com/office/drawing/2014/main" val="3692406323"/>
                    </a:ext>
                  </a:extLst>
                </a:gridCol>
              </a:tblGrid>
              <a:tr h="315875">
                <a:tc gridSpan="2">
                  <a:txBody>
                    <a:bodyPr/>
                    <a:lstStyle/>
                    <a:p>
                      <a:pPr algn="l" fontAlgn="b"/>
                      <a:r>
                        <a:rPr lang="en-US" sz="1000" b="1" u="none" strike="noStrike" dirty="0">
                          <a:effectLst/>
                        </a:rPr>
                        <a:t>Operation Name:</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dirty="0">
                          <a:effectLst/>
                        </a:rPr>
                        <a:t> </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gridSpan="9">
                  <a:txBody>
                    <a:bodyPr/>
                    <a:lstStyle/>
                    <a:p>
                      <a:pPr algn="l" fontAlgn="b"/>
                      <a:r>
                        <a:rPr lang="en-US" sz="1000" b="1" u="none" strike="noStrike">
                          <a:effectLst/>
                        </a:rPr>
                        <a:t>Forester's name and Area Office:</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1" u="none" strike="noStrike" dirty="0">
                          <a:effectLst/>
                        </a:rPr>
                        <a:t> </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dirty="0">
                          <a:effectLst/>
                        </a:rPr>
                        <a:t> </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rowSpan="2" gridSpan="8">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rowSpan="2" hMerge="1">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rowSpan="2" hMerge="1">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rowSpan="2" hMerge="1">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rowSpan="2" hMerge="1">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rowSpan="2" hMerge="1">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rowSpan="2" hMerge="1">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rowSpan="2" hMerge="1">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443594722"/>
                  </a:ext>
                </a:extLst>
              </a:tr>
              <a:tr h="157937">
                <a:tc gridSpan="3">
                  <a:txBody>
                    <a:bodyPr/>
                    <a:lstStyle/>
                    <a:p>
                      <a:pPr algn="l" fontAlgn="b"/>
                      <a:r>
                        <a:rPr lang="en-US" sz="1000" b="1" u="none" strike="noStrike" dirty="0">
                          <a:effectLst/>
                        </a:rPr>
                        <a:t>Notification Number: </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pPr algn="l" fontAlgn="b"/>
                      <a:endParaRPr lang="en-US" sz="1000" b="1" i="0" u="none" strike="noStrike" dirty="0">
                        <a:effectLst/>
                        <a:latin typeface="Arial" panose="020B0604020202020204" pitchFamily="34" charset="0"/>
                      </a:endParaRPr>
                    </a:p>
                  </a:txBody>
                  <a:tcPr marL="0" marR="0" marT="0" marB="0" anchor="b"/>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gridSpan="2">
                  <a:txBody>
                    <a:bodyPr/>
                    <a:lstStyle/>
                    <a:p>
                      <a:pPr algn="l" fontAlgn="b"/>
                      <a:r>
                        <a:rPr lang="en-US" sz="1000" b="1" u="none" strike="noStrike">
                          <a:effectLst/>
                        </a:rPr>
                        <a:t>Date:</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gridSpan="2">
                  <a:txBody>
                    <a:bodyPr/>
                    <a:lstStyle/>
                    <a:p>
                      <a:pPr algn="l" fontAlgn="b"/>
                      <a:r>
                        <a:rPr lang="en-US" sz="1000" b="1" u="none" strike="noStrike">
                          <a:effectLst/>
                        </a:rPr>
                        <a:t>Land Owner:</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gridSpan="8" vMerge="1">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hMerge="1" vMerge="1">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hMerge="1" vMerge="1">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hMerge="1" vMerge="1">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hMerge="1" vMerge="1">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vMerge="1">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vMerge="1">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vMerge="1">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775017978"/>
                  </a:ext>
                </a:extLst>
              </a:tr>
              <a:tr h="230905">
                <a:tc>
                  <a:txBody>
                    <a:bodyPr/>
                    <a:lstStyle/>
                    <a:p>
                      <a:pPr algn="l" fontAlgn="b"/>
                      <a:r>
                        <a:rPr lang="en-US" sz="1000" b="1" u="none" strike="noStrike">
                          <a:effectLst/>
                        </a:rPr>
                        <a:t>Unit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dirty="0">
                          <a:effectLst/>
                        </a:rPr>
                        <a:t> </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dirty="0">
                          <a:effectLst/>
                        </a:rPr>
                        <a:t> </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r>
                        <a:rPr lang="en-US" sz="1000" b="1" u="none" strike="noStrike">
                          <a:effectLst/>
                        </a:rPr>
                        <a:t>Road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b="1" u="none" strike="noStrike">
                          <a:effectLst/>
                        </a:rPr>
                        <a:t>Road Class:</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l" fontAlgn="b"/>
                      <a:r>
                        <a:rPr lang="en-US" sz="1000" b="1" u="none" strike="noStrike" dirty="0">
                          <a:effectLst/>
                        </a:rPr>
                        <a:t>A     I     C (circle one)</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dirty="0">
                        <a:effectLst/>
                        <a:latin typeface="Arial" panose="020B0604020202020204" pitchFamily="34" charset="0"/>
                      </a:endParaRPr>
                    </a:p>
                  </a:txBody>
                  <a:tcPr marL="0" marR="0" marT="0" marB="0" vert="vert270" anchor="b"/>
                </a:tc>
                <a:tc hMerge="1">
                  <a:txBody>
                    <a:bodyPr/>
                    <a:lstStyle/>
                    <a:p>
                      <a:pPr algn="l" fontAlgn="b"/>
                      <a:endParaRPr lang="en-US" sz="1000" b="0" i="0" u="none" strike="noStrike" dirty="0">
                        <a:effectLst/>
                        <a:latin typeface="Arial" panose="020B0604020202020204" pitchFamily="34" charset="0"/>
                      </a:endParaRPr>
                    </a:p>
                  </a:txBody>
                  <a:tcPr marL="0" marR="0" marT="0" marB="0" anchor="b"/>
                </a:tc>
                <a:tc hMerge="1">
                  <a:txBody>
                    <a:bodyPr/>
                    <a:lstStyle/>
                    <a:p>
                      <a:pPr algn="l" fontAlgn="b"/>
                      <a:endParaRPr lang="en-US" sz="1000" b="0" i="0" u="none" strike="noStrike" dirty="0">
                        <a:effectLst/>
                        <a:latin typeface="Arial" panose="020B0604020202020204" pitchFamily="34" charset="0"/>
                      </a:endParaRPr>
                    </a:p>
                  </a:txBody>
                  <a:tcPr marL="0" marR="0" marT="0" marB="0" anchor="b"/>
                </a:tc>
                <a:tc gridSpan="2">
                  <a:txBody>
                    <a:bodyPr/>
                    <a:lstStyle/>
                    <a:p>
                      <a:pPr algn="l" fontAlgn="b"/>
                      <a:r>
                        <a:rPr lang="en-US" sz="1000" b="1" u="none" strike="noStrike">
                          <a:effectLst/>
                        </a:rPr>
                        <a:t>Operator:</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2230450058"/>
                  </a:ext>
                </a:extLst>
              </a:tr>
              <a:tr h="163939">
                <a:tc gridSpan="10">
                  <a:txBody>
                    <a:bodyPr/>
                    <a:lstStyle/>
                    <a:p>
                      <a:pPr algn="l" fontAlgn="b"/>
                      <a:r>
                        <a:rPr lang="en-US" sz="1000" b="1" u="none" strike="noStrike" dirty="0">
                          <a:effectLst/>
                        </a:rPr>
                        <a:t>Agency Presence:  ADFG  DEC (circle if applicable)</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1" i="0" u="none" strike="noStrike" dirty="0">
                        <a:effectLst/>
                        <a:latin typeface="Arial" panose="020B0604020202020204" pitchFamily="34" charset="0"/>
                      </a:endParaRPr>
                    </a:p>
                  </a:txBody>
                  <a:tcPr marL="0" marR="0" marT="0" marB="0" anchor="b"/>
                </a:tc>
                <a:tc hMerge="1">
                  <a:txBody>
                    <a:bodyPr/>
                    <a:lstStyle/>
                    <a:p>
                      <a:pPr algn="l" fontAlgn="b"/>
                      <a:endParaRPr lang="en-US" sz="1000" b="1" i="0" u="none" strike="noStrike" dirty="0">
                        <a:effectLst/>
                        <a:latin typeface="Arial" panose="020B0604020202020204" pitchFamily="34" charset="0"/>
                      </a:endParaRPr>
                    </a:p>
                  </a:txBody>
                  <a:tcPr marL="0" marR="0" marT="0" marB="0" anchor="b"/>
                </a:tc>
                <a:tc hMerge="1">
                  <a:txBody>
                    <a:bodyPr/>
                    <a:lstStyle/>
                    <a:p>
                      <a:pPr algn="l" fontAlgn="b"/>
                      <a:endParaRPr lang="en-US" sz="1000" b="1" i="0" u="none" strike="noStrike" dirty="0">
                        <a:effectLst/>
                        <a:latin typeface="Arial" panose="020B0604020202020204" pitchFamily="34" charset="0"/>
                      </a:endParaRPr>
                    </a:p>
                  </a:txBody>
                  <a:tcPr marL="0" marR="0" marT="0" marB="0" anchor="b"/>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2789655931"/>
                  </a:ext>
                </a:extLst>
              </a:tr>
              <a:tr h="163939">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gridSpan="3">
                  <a:txBody>
                    <a:bodyPr/>
                    <a:lstStyle/>
                    <a:p>
                      <a:pPr algn="l" fontAlgn="b"/>
                      <a:r>
                        <a:rPr lang="en-US" sz="1000" b="1" u="none" strike="noStrike">
                          <a:effectLst/>
                        </a:rPr>
                        <a:t>Rating</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gridSpan="3">
                  <a:txBody>
                    <a:bodyPr/>
                    <a:lstStyle/>
                    <a:p>
                      <a:pPr algn="l" fontAlgn="b"/>
                      <a:r>
                        <a:rPr lang="en-US" sz="1000" b="1" u="none" strike="noStrike">
                          <a:effectLst/>
                        </a:rPr>
                        <a:t>Rating</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689185265"/>
                  </a:ext>
                </a:extLst>
              </a:tr>
              <a:tr h="236072">
                <a:tc>
                  <a:txBody>
                    <a:bodyPr/>
                    <a:lstStyle/>
                    <a:p>
                      <a:pPr algn="l" fontAlgn="b"/>
                      <a:r>
                        <a:rPr lang="en-US" sz="1000" b="1" u="none" strike="noStrike">
                          <a:effectLst/>
                        </a:rPr>
                        <a:t>BMP</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r>
                        <a:rPr lang="en-US" sz="1000" b="1" u="none" strike="noStrike">
                          <a:effectLst/>
                        </a:rPr>
                        <a:t>5</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r>
                        <a:rPr lang="en-US" sz="1000" b="1" u="none" strike="noStrike">
                          <a:effectLst/>
                        </a:rPr>
                        <a:t>4</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r>
                        <a:rPr lang="en-US" sz="1000" b="1" u="none" strike="noStrike">
                          <a:effectLst/>
                        </a:rPr>
                        <a:t>3</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r>
                        <a:rPr lang="en-US" sz="1000" b="1" u="none" strike="noStrike">
                          <a:effectLst/>
                        </a:rPr>
                        <a:t>2</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r>
                        <a:rPr lang="en-US" sz="1000" b="1" u="none" strike="noStrike">
                          <a:effectLst/>
                        </a:rPr>
                        <a:t>1</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r>
                        <a:rPr lang="en-US" sz="800" b="1" u="none" strike="noStrike" dirty="0" err="1">
                          <a:effectLst/>
                        </a:rPr>
                        <a:t>n.a</a:t>
                      </a:r>
                      <a:r>
                        <a:rPr lang="en-US" sz="800" b="1" u="none" strike="noStrike" dirty="0">
                          <a:effectLst/>
                        </a:rPr>
                        <a:t>.</a:t>
                      </a:r>
                      <a:endParaRPr lang="en-US" sz="8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1" u="none" strike="noStrike">
                          <a:effectLst/>
                        </a:rPr>
                        <a:t>BMP</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r>
                        <a:rPr lang="en-US" sz="1000" b="1" u="none" strike="noStrike">
                          <a:effectLst/>
                        </a:rPr>
                        <a:t>5</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r>
                        <a:rPr lang="en-US" sz="1000" b="1" u="none" strike="noStrike">
                          <a:effectLst/>
                        </a:rPr>
                        <a:t>4</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r>
                        <a:rPr lang="en-US" sz="1000" b="1" u="none" strike="noStrike">
                          <a:effectLst/>
                        </a:rPr>
                        <a:t>3</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r>
                        <a:rPr lang="en-US" sz="1000" b="1" u="none" strike="noStrike" dirty="0">
                          <a:effectLst/>
                        </a:rPr>
                        <a:t>2</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r>
                        <a:rPr lang="en-US" sz="1000" b="1" u="none" strike="noStrike" dirty="0">
                          <a:effectLst/>
                        </a:rPr>
                        <a:t>1</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r>
                        <a:rPr lang="en-US" sz="800" b="1" u="none" strike="noStrike" dirty="0" err="1">
                          <a:effectLst/>
                        </a:rPr>
                        <a:t>n.a</a:t>
                      </a:r>
                      <a:r>
                        <a:rPr lang="en-US" sz="800" b="1" u="none" strike="noStrike" dirty="0">
                          <a:effectLst/>
                        </a:rPr>
                        <a:t>.</a:t>
                      </a:r>
                      <a:endParaRPr lang="en-US" sz="8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962812303"/>
                  </a:ext>
                </a:extLst>
              </a:tr>
              <a:tr h="157937">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2">
                  <a:txBody>
                    <a:bodyPr/>
                    <a:lstStyle/>
                    <a:p>
                      <a:pPr algn="l" fontAlgn="b"/>
                      <a:r>
                        <a:rPr lang="en-US" sz="1000" b="1" u="none" strike="noStrike" dirty="0">
                          <a:effectLst/>
                        </a:rPr>
                        <a:t>GENERAL</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gridSpan="2">
                  <a:txBody>
                    <a:bodyPr/>
                    <a:lstStyle/>
                    <a:p>
                      <a:pPr algn="l" fontAlgn="b"/>
                      <a:r>
                        <a:rPr lang="en-US" sz="1000" b="1" u="none" strike="noStrike" dirty="0">
                          <a:effectLst/>
                        </a:rPr>
                        <a:t>BRIDGES</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589653067"/>
                  </a:ext>
                </a:extLst>
              </a:tr>
              <a:tr h="157937">
                <a:tc>
                  <a:txBody>
                    <a:bodyPr/>
                    <a:lstStyle/>
                    <a:p>
                      <a:pPr algn="l" fontAlgn="b"/>
                      <a:r>
                        <a:rPr lang="en-US" sz="1000" u="none" strike="noStrike">
                          <a:effectLst/>
                        </a:rPr>
                        <a:t>815b</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u="none" strike="noStrike" dirty="0">
                          <a:effectLst/>
                        </a:rPr>
                        <a:t>Disposal of Petroleum Products</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dirty="0">
                          <a:effectLst/>
                        </a:rPr>
                        <a:t>300a1</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dirty="0">
                          <a:effectLst/>
                        </a:rPr>
                        <a:t>Install Relief Culverts on Approaches</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588679529"/>
                  </a:ext>
                </a:extLst>
              </a:tr>
              <a:tr h="157937">
                <a:tc>
                  <a:txBody>
                    <a:bodyPr/>
                    <a:lstStyle/>
                    <a:p>
                      <a:pPr algn="l" fontAlgn="b"/>
                      <a:r>
                        <a:rPr lang="en-US" sz="1000" u="none" strike="noStrike">
                          <a:effectLst/>
                        </a:rPr>
                        <a:t>815b</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3">
                  <a:txBody>
                    <a:bodyPr/>
                    <a:lstStyle/>
                    <a:p>
                      <a:pPr algn="l" fontAlgn="b"/>
                      <a:r>
                        <a:rPr lang="en-US" sz="1000" u="none" strike="noStrike">
                          <a:effectLst/>
                        </a:rPr>
                        <a:t>Disposal of Scrap Metal</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300a2</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a:effectLst/>
                        </a:rPr>
                        <a:t>Anchor One End of Log Bridge</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792263387"/>
                  </a:ext>
                </a:extLst>
              </a:tr>
              <a:tr h="157937">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3">
                  <a:txBody>
                    <a:bodyPr/>
                    <a:lstStyle/>
                    <a:p>
                      <a:pPr algn="l" fontAlgn="b"/>
                      <a:r>
                        <a:rPr lang="en-US" sz="1000" b="1" u="none" strike="noStrike" dirty="0">
                          <a:effectLst/>
                        </a:rPr>
                        <a:t>RIPARIAN AREAS</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300a3</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6">
                  <a:txBody>
                    <a:bodyPr/>
                    <a:lstStyle/>
                    <a:p>
                      <a:pPr algn="l" fontAlgn="b"/>
                      <a:r>
                        <a:rPr lang="en-US" sz="1000" u="none" strike="noStrike">
                          <a:effectLst/>
                        </a:rPr>
                        <a:t>Protect Earth Embankment from Erosion</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2049472771"/>
                  </a:ext>
                </a:extLst>
              </a:tr>
              <a:tr h="157937">
                <a:tc>
                  <a:txBody>
                    <a:bodyPr/>
                    <a:lstStyle/>
                    <a:p>
                      <a:pPr algn="l" fontAlgn="b"/>
                      <a:r>
                        <a:rPr lang="en-US" sz="1000" u="none" strike="noStrike">
                          <a:effectLst/>
                        </a:rPr>
                        <a:t>265</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a:effectLst/>
                        </a:rPr>
                        <a:t>Classification of Surface Water Bodies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300a4</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u="none" strike="noStrike">
                          <a:effectLst/>
                        </a:rPr>
                        <a:t>Install Curbs &amp; Filter Fabric</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1076899666"/>
                  </a:ext>
                </a:extLst>
              </a:tr>
              <a:tr h="157937">
                <a:tc>
                  <a:txBody>
                    <a:bodyPr/>
                    <a:lstStyle/>
                    <a:p>
                      <a:pPr algn="l" fontAlgn="b"/>
                      <a:r>
                        <a:rPr lang="en-US" sz="1000" u="none" strike="noStrike">
                          <a:effectLst/>
                        </a:rPr>
                        <a:t>280d5</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a:effectLst/>
                        </a:rPr>
                        <a:t>Sidecasting Material in Riparian Areas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300a8</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6">
                  <a:txBody>
                    <a:bodyPr/>
                    <a:lstStyle/>
                    <a:p>
                      <a:pPr algn="l" fontAlgn="b"/>
                      <a:r>
                        <a:rPr lang="en-US" sz="1000" u="none" strike="noStrike">
                          <a:effectLst/>
                        </a:rPr>
                        <a:t>Min. Distrubance to Bed &amp; Bank of Stream</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437023665"/>
                  </a:ext>
                </a:extLst>
              </a:tr>
              <a:tr h="157937">
                <a:tc>
                  <a:txBody>
                    <a:bodyPr/>
                    <a:lstStyle/>
                    <a:p>
                      <a:pPr algn="l" fontAlgn="b"/>
                      <a:r>
                        <a:rPr lang="en-US" sz="1000" u="none" strike="noStrike">
                          <a:effectLst/>
                        </a:rPr>
                        <a:t>285b</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u="none" strike="noStrike">
                          <a:effectLst/>
                        </a:rPr>
                        <a:t>Locating Roads in Riparian Areas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300d</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a:effectLst/>
                        </a:rPr>
                        <a:t>Do Not Enchroach on Fish Stream</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19916023"/>
                  </a:ext>
                </a:extLst>
              </a:tr>
              <a:tr h="157937">
                <a:tc>
                  <a:txBody>
                    <a:bodyPr/>
                    <a:lstStyle/>
                    <a:p>
                      <a:pPr algn="l" fontAlgn="b"/>
                      <a:r>
                        <a:rPr lang="en-US" sz="1000" u="none" strike="noStrike">
                          <a:effectLst/>
                        </a:rPr>
                        <a:t>350c</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a:effectLst/>
                        </a:rPr>
                        <a:t>Leaving High Stumps in Riparian Areas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2">
                  <a:txBody>
                    <a:bodyPr/>
                    <a:lstStyle/>
                    <a:p>
                      <a:pPr algn="l" fontAlgn="b"/>
                      <a:r>
                        <a:rPr lang="en-US" sz="1000" b="1" u="none" strike="noStrike" dirty="0">
                          <a:effectLst/>
                        </a:rPr>
                        <a:t>CULVERTS</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1867237718"/>
                  </a:ext>
                </a:extLst>
              </a:tr>
              <a:tr h="157937">
                <a:tc>
                  <a:txBody>
                    <a:bodyPr/>
                    <a:lstStyle/>
                    <a:p>
                      <a:pPr algn="l" fontAlgn="b"/>
                      <a:r>
                        <a:rPr lang="en-US" sz="1000" u="none" strike="noStrike">
                          <a:effectLst/>
                        </a:rPr>
                        <a:t>355e1</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u="none" strike="noStrike">
                          <a:effectLst/>
                        </a:rPr>
                        <a:t>Falling Trees into Retention Areas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305a3</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u="none" strike="noStrike">
                          <a:effectLst/>
                        </a:rPr>
                        <a:t>Culvert is not Perched</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866098723"/>
                  </a:ext>
                </a:extLst>
              </a:tr>
              <a:tr h="157937">
                <a:tc>
                  <a:txBody>
                    <a:bodyPr/>
                    <a:lstStyle/>
                    <a:p>
                      <a:pPr algn="l" fontAlgn="b"/>
                      <a:r>
                        <a:rPr lang="en-US" sz="1000" u="none" strike="noStrike">
                          <a:effectLst/>
                        </a:rPr>
                        <a:t>360c4</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a:effectLst/>
                        </a:rPr>
                        <a:t>Cable Yarding Adjacent to Riparian Areas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305a4</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6">
                  <a:txBody>
                    <a:bodyPr/>
                    <a:lstStyle/>
                    <a:p>
                      <a:pPr algn="l" fontAlgn="b"/>
                      <a:r>
                        <a:rPr lang="en-US" sz="1000" u="none" strike="noStrike">
                          <a:effectLst/>
                        </a:rPr>
                        <a:t>Culvert Terminates on Non-erodible Material</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2070247101"/>
                  </a:ext>
                </a:extLst>
              </a:tr>
              <a:tr h="157937">
                <a:tc>
                  <a:txBody>
                    <a:bodyPr/>
                    <a:lstStyle/>
                    <a:p>
                      <a:pPr algn="l" fontAlgn="b"/>
                      <a:r>
                        <a:rPr lang="en-US" sz="1000" u="none" strike="noStrike">
                          <a:effectLst/>
                        </a:rPr>
                        <a:t>365b</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u="none" strike="noStrike" dirty="0">
                          <a:effectLst/>
                        </a:rPr>
                        <a:t>Ground Skidding in Riparian Areas</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305a7</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3">
                  <a:txBody>
                    <a:bodyPr/>
                    <a:lstStyle/>
                    <a:p>
                      <a:pPr algn="l" fontAlgn="b"/>
                      <a:r>
                        <a:rPr lang="en-US" sz="1000" u="none" strike="noStrike">
                          <a:effectLst/>
                        </a:rPr>
                        <a:t>Clear of Mobil Slash</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2181879998"/>
                  </a:ext>
                </a:extLst>
              </a:tr>
              <a:tr h="157937">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3">
                  <a:txBody>
                    <a:bodyPr/>
                    <a:lstStyle/>
                    <a:p>
                      <a:pPr algn="l" fontAlgn="b"/>
                      <a:r>
                        <a:rPr lang="en-US" sz="1000" b="1" u="none" strike="noStrike" dirty="0">
                          <a:effectLst/>
                        </a:rPr>
                        <a:t>TIMBER HARVESTING</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ctr"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305a8</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a:effectLst/>
                        </a:rPr>
                        <a:t>Catch Basins and Headwalls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2817428"/>
                  </a:ext>
                </a:extLst>
              </a:tr>
              <a:tr h="157937">
                <a:tc>
                  <a:txBody>
                    <a:bodyPr/>
                    <a:lstStyle/>
                    <a:p>
                      <a:pPr algn="l" fontAlgn="b"/>
                      <a:r>
                        <a:rPr lang="en-US" sz="1000" u="none" strike="noStrike">
                          <a:effectLst/>
                        </a:rPr>
                        <a:t>345a,b</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6">
                  <a:txBody>
                    <a:bodyPr/>
                    <a:lstStyle/>
                    <a:p>
                      <a:pPr algn="l" fontAlgn="b"/>
                      <a:r>
                        <a:rPr lang="en-US" sz="1000" u="none" strike="noStrike">
                          <a:effectLst/>
                        </a:rPr>
                        <a:t>Landing Location, Construction, &amp; Operation</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305a9</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u="none" strike="noStrike">
                          <a:effectLst/>
                        </a:rPr>
                        <a:t>Culverts are Proper Length</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333861009"/>
                  </a:ext>
                </a:extLst>
              </a:tr>
              <a:tr h="157937">
                <a:tc>
                  <a:txBody>
                    <a:bodyPr/>
                    <a:lstStyle/>
                    <a:p>
                      <a:pPr algn="l" fontAlgn="b"/>
                      <a:r>
                        <a:rPr lang="en-US" sz="1000" u="none" strike="noStrike">
                          <a:effectLst/>
                        </a:rPr>
                        <a:t>350a</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6">
                  <a:txBody>
                    <a:bodyPr/>
                    <a:lstStyle/>
                    <a:p>
                      <a:pPr algn="l" fontAlgn="b"/>
                      <a:r>
                        <a:rPr lang="en-US" sz="1000" u="none" strike="noStrike">
                          <a:effectLst/>
                        </a:rPr>
                        <a:t>Min. Disturbance Adjacent to Surface Waters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b="1" u="none" strike="noStrike">
                          <a:effectLst/>
                        </a:rPr>
                        <a:t>ROAD MAINTENANCE</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1921011291"/>
                  </a:ext>
                </a:extLst>
              </a:tr>
              <a:tr h="157937">
                <a:tc>
                  <a:txBody>
                    <a:bodyPr/>
                    <a:lstStyle/>
                    <a:p>
                      <a:pPr algn="l" fontAlgn="b"/>
                      <a:r>
                        <a:rPr lang="en-US" sz="1000" u="none" strike="noStrike">
                          <a:effectLst/>
                        </a:rPr>
                        <a:t>350b</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a:effectLst/>
                        </a:rPr>
                        <a:t>Avoid Disturbing LWD in Surface Waters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gridSpan="3">
                  <a:txBody>
                    <a:bodyPr/>
                    <a:lstStyle/>
                    <a:p>
                      <a:pPr algn="l" fontAlgn="b"/>
                      <a:r>
                        <a:rPr lang="en-US" sz="1000" b="1" u="none" strike="noStrike" dirty="0">
                          <a:effectLst/>
                        </a:rPr>
                        <a:t>ACTIVE ROADS</a:t>
                      </a:r>
                      <a:endParaRPr lang="en-US" sz="1000" b="1" i="1"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778808335"/>
                  </a:ext>
                </a:extLst>
              </a:tr>
              <a:tr h="157937">
                <a:tc>
                  <a:txBody>
                    <a:bodyPr/>
                    <a:lstStyle/>
                    <a:p>
                      <a:pPr algn="l" fontAlgn="b"/>
                      <a:r>
                        <a:rPr lang="en-US" sz="1000" u="none" strike="noStrike">
                          <a:effectLst/>
                        </a:rPr>
                        <a:t>355c</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a:effectLst/>
                        </a:rPr>
                        <a:t>Removal of Trees from Surface Waters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dirty="0">
                          <a:effectLst/>
                        </a:rPr>
                        <a:t>315b1</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gridSpan="3">
                  <a:txBody>
                    <a:bodyPr/>
                    <a:lstStyle/>
                    <a:p>
                      <a:pPr algn="l" fontAlgn="b"/>
                      <a:r>
                        <a:rPr lang="en-US" sz="1000" u="none" strike="noStrike">
                          <a:effectLst/>
                        </a:rPr>
                        <a:t>Culverts Functional</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2946099171"/>
                  </a:ext>
                </a:extLst>
              </a:tr>
              <a:tr h="157937">
                <a:tc>
                  <a:txBody>
                    <a:bodyPr/>
                    <a:lstStyle/>
                    <a:p>
                      <a:pPr algn="l" fontAlgn="b"/>
                      <a:r>
                        <a:rPr lang="en-US" sz="1000" u="none" strike="noStrike">
                          <a:effectLst/>
                        </a:rPr>
                        <a:t>355d</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u="none" strike="noStrike">
                          <a:effectLst/>
                        </a:rPr>
                        <a:t>Bucking of Trees in Surface Waters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dirty="0">
                          <a:effectLst/>
                        </a:rPr>
                        <a:t>315b1</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gridSpan="3">
                  <a:txBody>
                    <a:bodyPr/>
                    <a:lstStyle/>
                    <a:p>
                      <a:pPr algn="l" fontAlgn="b"/>
                      <a:r>
                        <a:rPr lang="en-US" sz="1000" u="none" strike="noStrike" dirty="0">
                          <a:effectLst/>
                        </a:rPr>
                        <a:t>Ditches Functional</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840991759"/>
                  </a:ext>
                </a:extLst>
              </a:tr>
              <a:tr h="157937">
                <a:tc>
                  <a:txBody>
                    <a:bodyPr/>
                    <a:lstStyle/>
                    <a:p>
                      <a:pPr algn="l" fontAlgn="b"/>
                      <a:r>
                        <a:rPr lang="en-US" sz="1000" u="none" strike="noStrike">
                          <a:effectLst/>
                        </a:rPr>
                        <a:t>360a,b</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6">
                  <a:txBody>
                    <a:bodyPr/>
                    <a:lstStyle/>
                    <a:p>
                      <a:pPr algn="l" fontAlgn="b"/>
                      <a:r>
                        <a:rPr lang="en-US" sz="1000" u="none" strike="noStrike">
                          <a:effectLst/>
                        </a:rPr>
                        <a:t>Cable Yarding Adjacent to Surface Waters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dirty="0">
                          <a:effectLst/>
                        </a:rPr>
                        <a:t>315b4</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dirty="0">
                          <a:effectLst/>
                        </a:rPr>
                        <a:t>Roads Crowned or </a:t>
                      </a:r>
                      <a:r>
                        <a:rPr lang="en-US" sz="1000" u="none" strike="noStrike" dirty="0" err="1">
                          <a:effectLst/>
                        </a:rPr>
                        <a:t>Outsloped</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124747176"/>
                  </a:ext>
                </a:extLst>
              </a:tr>
              <a:tr h="157937">
                <a:tc>
                  <a:txBody>
                    <a:bodyPr/>
                    <a:lstStyle/>
                    <a:p>
                      <a:pPr algn="l" fontAlgn="b"/>
                      <a:r>
                        <a:rPr lang="en-US" sz="1000" u="none" strike="noStrike">
                          <a:effectLst/>
                        </a:rPr>
                        <a:t>360c1-3</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6">
                  <a:txBody>
                    <a:bodyPr/>
                    <a:lstStyle/>
                    <a:p>
                      <a:pPr algn="l" fontAlgn="b"/>
                      <a:r>
                        <a:rPr lang="en-US" sz="1000" u="none" strike="noStrike">
                          <a:effectLst/>
                        </a:rPr>
                        <a:t>Obtaining Deflection when Cable Yarding </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dirty="0">
                          <a:effectLst/>
                        </a:rPr>
                        <a:t>315b4</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u="none" strike="noStrike" dirty="0">
                          <a:effectLst/>
                        </a:rPr>
                        <a:t>Shoulders Free of Berms</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2275464967"/>
                  </a:ext>
                </a:extLst>
              </a:tr>
              <a:tr h="236072">
                <a:tc>
                  <a:txBody>
                    <a:bodyPr/>
                    <a:lstStyle/>
                    <a:p>
                      <a:pPr algn="l" fontAlgn="b"/>
                      <a:r>
                        <a:rPr lang="en-US" sz="1000" u="none" strike="noStrike">
                          <a:effectLst/>
                        </a:rPr>
                        <a:t>365f</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dirty="0">
                          <a:effectLst/>
                        </a:rPr>
                        <a:t>Proper Skidding Techniques Followed</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315b5,6</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3">
                  <a:txBody>
                    <a:bodyPr/>
                    <a:lstStyle/>
                    <a:p>
                      <a:pPr algn="l" fontAlgn="b"/>
                      <a:r>
                        <a:rPr lang="en-US" sz="1000" u="none" strike="noStrike" dirty="0">
                          <a:effectLst/>
                        </a:rPr>
                        <a:t>Grading Bridges</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658877033"/>
                  </a:ext>
                </a:extLst>
              </a:tr>
              <a:tr h="157937">
                <a:tc>
                  <a:txBody>
                    <a:bodyPr/>
                    <a:lstStyle/>
                    <a:p>
                      <a:pPr algn="l" fontAlgn="b"/>
                      <a:r>
                        <a:rPr lang="en-US" sz="1000" u="none" strike="noStrike">
                          <a:effectLst/>
                        </a:rPr>
                        <a:t>365g</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dirty="0">
                          <a:effectLst/>
                        </a:rPr>
                        <a:t>Stabilizing &amp; Water Barring Skid Trails</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a:t>
                      </a:r>
                      <a:endParaRPr lang="en-US" sz="1000" b="0" i="0" u="none" strike="noStrike">
                        <a:effectLst/>
                        <a:latin typeface="Arial" panose="020B0604020202020204" pitchFamily="34" charset="0"/>
                      </a:endParaRPr>
                    </a:p>
                  </a:txBody>
                  <a:tcPr marL="0" marR="0" marT="0" marB="0">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3">
                  <a:txBody>
                    <a:bodyPr/>
                    <a:lstStyle/>
                    <a:p>
                      <a:pPr algn="l" fontAlgn="b"/>
                      <a:r>
                        <a:rPr lang="en-US" sz="1000" b="1" u="none" strike="noStrike" dirty="0">
                          <a:effectLst/>
                        </a:rPr>
                        <a:t>INACTIVE ROADS</a:t>
                      </a:r>
                      <a:endParaRPr lang="en-US" sz="1000" b="1" i="1"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809887223"/>
                  </a:ext>
                </a:extLst>
              </a:tr>
              <a:tr h="157937">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b="1" u="none" strike="noStrike" dirty="0">
                          <a:effectLst/>
                        </a:rPr>
                        <a:t>ROAD CONSTRUCTION</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315c2</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dirty="0">
                          <a:effectLst/>
                        </a:rPr>
                        <a:t>Surface Not Conducive to Erosion</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712205373"/>
                  </a:ext>
                </a:extLst>
              </a:tr>
              <a:tr h="157937">
                <a:tc>
                  <a:txBody>
                    <a:bodyPr/>
                    <a:lstStyle/>
                    <a:p>
                      <a:pPr algn="l" fontAlgn="b"/>
                      <a:r>
                        <a:rPr lang="en-US" sz="1000" u="none" strike="noStrike">
                          <a:effectLst/>
                        </a:rPr>
                        <a:t>290c</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fr-FR" sz="1000" u="none" strike="noStrike">
                          <a:effectLst/>
                        </a:rPr>
                        <a:t>Erosion Controls on Unstable Soils</a:t>
                      </a:r>
                      <a:endParaRPr lang="fr-FR"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315c3</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u="none" strike="noStrike" dirty="0">
                          <a:effectLst/>
                        </a:rPr>
                        <a:t>Drainages Structures Clear</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232877867"/>
                  </a:ext>
                </a:extLst>
              </a:tr>
              <a:tr h="157937">
                <a:tc>
                  <a:txBody>
                    <a:bodyPr/>
                    <a:lstStyle/>
                    <a:p>
                      <a:pPr algn="l" fontAlgn="b"/>
                      <a:r>
                        <a:rPr lang="en-US" sz="1000" u="none" strike="noStrike">
                          <a:effectLst/>
                        </a:rPr>
                        <a:t>290d</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3">
                  <a:txBody>
                    <a:bodyPr/>
                    <a:lstStyle/>
                    <a:p>
                      <a:pPr algn="l" fontAlgn="b"/>
                      <a:r>
                        <a:rPr lang="en-US" sz="1000" u="none" strike="noStrike">
                          <a:effectLst/>
                        </a:rPr>
                        <a:t>End Haul of Waste Material </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315c3</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2">
                  <a:txBody>
                    <a:bodyPr/>
                    <a:lstStyle/>
                    <a:p>
                      <a:pPr algn="l" fontAlgn="b"/>
                      <a:r>
                        <a:rPr lang="en-US" sz="1000" u="none" strike="noStrike">
                          <a:effectLst/>
                        </a:rPr>
                        <a:t>Ditches Clear</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993352984"/>
                  </a:ext>
                </a:extLst>
              </a:tr>
              <a:tr h="157937">
                <a:tc>
                  <a:txBody>
                    <a:bodyPr/>
                    <a:lstStyle/>
                    <a:p>
                      <a:pPr algn="l" fontAlgn="b"/>
                      <a:r>
                        <a:rPr lang="en-US" sz="1000" u="none" strike="noStrike">
                          <a:effectLst/>
                        </a:rPr>
                        <a:t>290e</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4">
                  <a:txBody>
                    <a:bodyPr/>
                    <a:lstStyle/>
                    <a:p>
                      <a:pPr algn="l" fontAlgn="b"/>
                      <a:r>
                        <a:rPr lang="en-US" sz="1000" u="none" strike="noStrike">
                          <a:effectLst/>
                        </a:rPr>
                        <a:t>Fall Away from All Surface Waters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b="1" u="none" strike="noStrike" dirty="0">
                          <a:effectLst/>
                        </a:rPr>
                        <a:t>CLOSED ROADS  (POST 1993)</a:t>
                      </a:r>
                      <a:endParaRPr lang="en-US" sz="1000" b="1" i="1"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1165034933"/>
                  </a:ext>
                </a:extLst>
              </a:tr>
              <a:tr h="157937">
                <a:tc>
                  <a:txBody>
                    <a:bodyPr/>
                    <a:lstStyle/>
                    <a:p>
                      <a:pPr algn="l" fontAlgn="b"/>
                      <a:r>
                        <a:rPr lang="en-US" sz="1000" u="none" strike="noStrike">
                          <a:effectLst/>
                        </a:rPr>
                        <a:t>290j</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a:effectLst/>
                        </a:rPr>
                        <a:t>Disposal of Material in Suitable Sites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320b1</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6">
                  <a:txBody>
                    <a:bodyPr/>
                    <a:lstStyle/>
                    <a:p>
                      <a:pPr algn="l" fontAlgn="b"/>
                      <a:r>
                        <a:rPr lang="en-US" sz="1000" u="none" strike="noStrike" dirty="0">
                          <a:effectLst/>
                        </a:rPr>
                        <a:t>Road Condition Suitable to Control Erosion</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1440196572"/>
                  </a:ext>
                </a:extLst>
              </a:tr>
              <a:tr h="157937">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2">
                  <a:txBody>
                    <a:bodyPr/>
                    <a:lstStyle/>
                    <a:p>
                      <a:pPr algn="l" fontAlgn="b"/>
                      <a:r>
                        <a:rPr lang="en-US" sz="1000" b="1" u="none" strike="noStrike" dirty="0">
                          <a:effectLst/>
                        </a:rPr>
                        <a:t>DRAINAGE</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pPr algn="l" fontAlgn="b"/>
                      <a:endParaRPr lang="en-US" sz="1000" b="1" i="0" u="none" strike="noStrike" dirty="0">
                        <a:effectLst/>
                        <a:latin typeface="Arial" panose="020B0604020202020204" pitchFamily="34" charset="0"/>
                      </a:endParaRPr>
                    </a:p>
                  </a:txBody>
                  <a:tcPr marL="0" marR="0" marT="0" marB="0" anchor="b"/>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320b2</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a:effectLst/>
                        </a:rPr>
                        <a:t>Ditches Suitable to Reduce Erosion</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4030666909"/>
                  </a:ext>
                </a:extLst>
              </a:tr>
              <a:tr h="157937">
                <a:tc>
                  <a:txBody>
                    <a:bodyPr/>
                    <a:lstStyle/>
                    <a:p>
                      <a:pPr algn="l" fontAlgn="b"/>
                      <a:r>
                        <a:rPr lang="en-US" sz="1000" u="none" strike="noStrike">
                          <a:effectLst/>
                        </a:rPr>
                        <a:t>295b</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5">
                  <a:txBody>
                    <a:bodyPr/>
                    <a:lstStyle/>
                    <a:p>
                      <a:pPr algn="l" fontAlgn="b"/>
                      <a:r>
                        <a:rPr lang="en-US" sz="1000" u="none" strike="noStrike">
                          <a:effectLst/>
                        </a:rPr>
                        <a:t>Adequate Number of Drainage Structures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320b4,c</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8">
                  <a:txBody>
                    <a:bodyPr/>
                    <a:lstStyle/>
                    <a:p>
                      <a:pPr algn="l" fontAlgn="b"/>
                      <a:r>
                        <a:rPr lang="en-US" sz="1000" u="none" strike="noStrike" dirty="0">
                          <a:effectLst/>
                        </a:rPr>
                        <a:t>Structures &amp; Fills Removed from Surface Waters </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1637850582"/>
                  </a:ext>
                </a:extLst>
              </a:tr>
              <a:tr h="157937">
                <a:tc>
                  <a:txBody>
                    <a:bodyPr/>
                    <a:lstStyle/>
                    <a:p>
                      <a:pPr algn="l" fontAlgn="b"/>
                      <a:r>
                        <a:rPr lang="en-US" sz="1000" u="none" strike="noStrike">
                          <a:effectLst/>
                        </a:rPr>
                        <a:t>295b</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6">
                  <a:txBody>
                    <a:bodyPr/>
                    <a:lstStyle/>
                    <a:p>
                      <a:pPr algn="l" fontAlgn="b"/>
                      <a:r>
                        <a:rPr lang="en-US" sz="1000" u="none" strike="noStrike">
                          <a:effectLst/>
                        </a:rPr>
                        <a:t>Drainage Structures on all Natural Drainages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1574059164"/>
                  </a:ext>
                </a:extLst>
              </a:tr>
              <a:tr h="157937">
                <a:tc>
                  <a:txBody>
                    <a:bodyPr/>
                    <a:lstStyle/>
                    <a:p>
                      <a:pPr algn="l" fontAlgn="b"/>
                      <a:r>
                        <a:rPr lang="en-US" sz="1000" u="none" strike="noStrike">
                          <a:effectLst/>
                        </a:rPr>
                        <a:t>295d</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6">
                  <a:txBody>
                    <a:bodyPr/>
                    <a:lstStyle/>
                    <a:p>
                      <a:pPr algn="l" fontAlgn="b"/>
                      <a:r>
                        <a:rPr lang="en-US" sz="1000" u="none" strike="noStrike">
                          <a:effectLst/>
                        </a:rPr>
                        <a:t>Roads Outsloped or Ditched on Uphill Side</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2">
                  <a:txBody>
                    <a:bodyPr/>
                    <a:lstStyle/>
                    <a:p>
                      <a:pPr algn="l" fontAlgn="b"/>
                      <a:r>
                        <a:rPr lang="en-US" sz="1000" b="1" u="none" strike="noStrike">
                          <a:effectLst/>
                        </a:rPr>
                        <a:t>Score  </a:t>
                      </a:r>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162017874"/>
                  </a:ext>
                </a:extLst>
              </a:tr>
              <a:tr h="157937">
                <a:tc>
                  <a:txBody>
                    <a:bodyPr/>
                    <a:lstStyle/>
                    <a:p>
                      <a:pPr algn="l" fontAlgn="b"/>
                      <a:r>
                        <a:rPr lang="en-US" sz="1000" u="none" strike="noStrike">
                          <a:effectLst/>
                        </a:rPr>
                        <a:t>295f</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6">
                  <a:txBody>
                    <a:bodyPr/>
                    <a:lstStyle/>
                    <a:p>
                      <a:pPr algn="l" fontAlgn="b"/>
                      <a:r>
                        <a:rPr lang="en-US" sz="1000" u="none" strike="noStrike">
                          <a:effectLst/>
                        </a:rPr>
                        <a:t>Relieve Ditches Away from Surface Waters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8">
                  <a:txBody>
                    <a:bodyPr/>
                    <a:lstStyle/>
                    <a:p>
                      <a:pPr algn="l" fontAlgn="b"/>
                      <a:r>
                        <a:rPr lang="en-US" sz="1000" b="1" u="none" strike="noStrike" dirty="0">
                          <a:effectLst/>
                        </a:rPr>
                        <a:t>Sum # Boxes Checked x Each Rating / 245 - (#</a:t>
                      </a:r>
                      <a:r>
                        <a:rPr lang="en-US" sz="1000" b="1" u="none" strike="noStrike" dirty="0" err="1">
                          <a:effectLst/>
                        </a:rPr>
                        <a:t>n.a</a:t>
                      </a:r>
                      <a:r>
                        <a:rPr lang="en-US" sz="1000" b="1" u="none" strike="noStrike" dirty="0">
                          <a:effectLst/>
                        </a:rPr>
                        <a:t>. x 5)</a:t>
                      </a:r>
                      <a:endParaRPr lang="en-US" sz="1000" b="1" i="0" u="none" strike="noStrike" dirty="0">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r>
                        <a:rPr lang="en-US" sz="1000" b="0" u="none" strike="noStrike" dirty="0">
                          <a:effectLst/>
                        </a:rPr>
                        <a:t>%</a:t>
                      </a:r>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3351435392"/>
                  </a:ext>
                </a:extLst>
              </a:tr>
              <a:tr h="157937">
                <a:tc>
                  <a:txBody>
                    <a:bodyPr/>
                    <a:lstStyle/>
                    <a:p>
                      <a:pPr algn="l" fontAlgn="b"/>
                      <a:r>
                        <a:rPr lang="en-US" sz="1000" u="none" strike="noStrike">
                          <a:effectLst/>
                        </a:rPr>
                        <a:t>295i</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gridSpan="6">
                  <a:txBody>
                    <a:bodyPr/>
                    <a:lstStyle/>
                    <a:p>
                      <a:pPr algn="l" fontAlgn="b"/>
                      <a:r>
                        <a:rPr lang="en-US" sz="1000" u="none" strike="noStrike">
                          <a:effectLst/>
                        </a:rPr>
                        <a:t>Do Not Discharge onto Unprotected Slopes</a:t>
                      </a:r>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2">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2">
                        <a:lumMod val="40000"/>
                        <a:lumOff val="60000"/>
                      </a:schemeClr>
                    </a:solidFill>
                  </a:tcPr>
                </a:tc>
                <a:extLst>
                  <a:ext uri="{0D108BD9-81ED-4DB2-BD59-A6C34878D82A}">
                    <a16:rowId xmlns:a16="http://schemas.microsoft.com/office/drawing/2014/main" val="1764333965"/>
                  </a:ext>
                </a:extLst>
              </a:tr>
            </a:tbl>
          </a:graphicData>
        </a:graphic>
      </p:graphicFrame>
      <p:graphicFrame>
        <p:nvGraphicFramePr>
          <p:cNvPr id="2" name="Table 1">
            <a:extLst>
              <a:ext uri="{FF2B5EF4-FFF2-40B4-BE49-F238E27FC236}">
                <a16:creationId xmlns:a16="http://schemas.microsoft.com/office/drawing/2014/main" id="{65856619-7ECF-4698-BE93-31268B559A91}"/>
              </a:ext>
            </a:extLst>
          </p:cNvPr>
          <p:cNvGraphicFramePr>
            <a:graphicFrameLocks noGrp="1"/>
          </p:cNvGraphicFramePr>
          <p:nvPr>
            <p:extLst>
              <p:ext uri="{D42A27DB-BD31-4B8C-83A1-F6EECF244321}">
                <p14:modId xmlns:p14="http://schemas.microsoft.com/office/powerpoint/2010/main" val="1612913290"/>
              </p:ext>
            </p:extLst>
          </p:nvPr>
        </p:nvGraphicFramePr>
        <p:xfrm>
          <a:off x="7069311" y="261257"/>
          <a:ext cx="1844168" cy="414938"/>
        </p:xfrm>
        <a:graphic>
          <a:graphicData uri="http://schemas.openxmlformats.org/drawingml/2006/table">
            <a:tbl>
              <a:tblPr/>
              <a:tblGrid>
                <a:gridCol w="1844168">
                  <a:extLst>
                    <a:ext uri="{9D8B030D-6E8A-4147-A177-3AD203B41FA5}">
                      <a16:colId xmlns:a16="http://schemas.microsoft.com/office/drawing/2014/main" val="727937979"/>
                    </a:ext>
                  </a:extLst>
                </a:gridCol>
              </a:tblGrid>
              <a:tr h="414938">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31381304"/>
                  </a:ext>
                </a:extLst>
              </a:tr>
            </a:tbl>
          </a:graphicData>
        </a:graphic>
      </p:graphicFrame>
      <p:graphicFrame>
        <p:nvGraphicFramePr>
          <p:cNvPr id="3" name="Table 2">
            <a:extLst>
              <a:ext uri="{FF2B5EF4-FFF2-40B4-BE49-F238E27FC236}">
                <a16:creationId xmlns:a16="http://schemas.microsoft.com/office/drawing/2014/main" id="{F4D6738C-78BC-4B58-BE4C-FC09E5CD18A1}"/>
              </a:ext>
            </a:extLst>
          </p:cNvPr>
          <p:cNvGraphicFramePr>
            <a:graphicFrameLocks noGrp="1"/>
          </p:cNvGraphicFramePr>
          <p:nvPr>
            <p:extLst>
              <p:ext uri="{D42A27DB-BD31-4B8C-83A1-F6EECF244321}">
                <p14:modId xmlns:p14="http://schemas.microsoft.com/office/powerpoint/2010/main" val="279958057"/>
              </p:ext>
            </p:extLst>
          </p:nvPr>
        </p:nvGraphicFramePr>
        <p:xfrm>
          <a:off x="7069311" y="261257"/>
          <a:ext cx="1874904" cy="414938"/>
        </p:xfrm>
        <a:graphic>
          <a:graphicData uri="http://schemas.openxmlformats.org/drawingml/2006/table">
            <a:tbl>
              <a:tblPr/>
              <a:tblGrid>
                <a:gridCol w="1874904">
                  <a:extLst>
                    <a:ext uri="{9D8B030D-6E8A-4147-A177-3AD203B41FA5}">
                      <a16:colId xmlns:a16="http://schemas.microsoft.com/office/drawing/2014/main" val="895002027"/>
                    </a:ext>
                  </a:extLst>
                </a:gridCol>
              </a:tblGrid>
              <a:tr h="414938">
                <a:tc>
                  <a:txBody>
                    <a:bodyPr/>
                    <a:lstStyle/>
                    <a:p>
                      <a:pPr algn="ctr"/>
                      <a:r>
                        <a:rPr lang="en-US" dirty="0"/>
                        <a:t>Region I</a:t>
                      </a:r>
                    </a:p>
                  </a:txBody>
                  <a:tcPr>
                    <a:lnL w="38100" cmpd="sng">
                      <a:solidFill>
                        <a:schemeClr val="accent2">
                          <a:lumMod val="75000"/>
                        </a:schemeClr>
                      </a:solidFill>
                      <a:prstDash val="solid"/>
                    </a:lnL>
                    <a:lnR w="38100" cmpd="sng">
                      <a:solidFill>
                        <a:schemeClr val="accent2">
                          <a:lumMod val="75000"/>
                        </a:schemeClr>
                      </a:solidFill>
                      <a:prstDash val="solid"/>
                    </a:lnR>
                    <a:lnT w="38100" cmpd="sng">
                      <a:solidFill>
                        <a:schemeClr val="accent2">
                          <a:lumMod val="75000"/>
                        </a:schemeClr>
                      </a:solidFill>
                      <a:prstDash val="solid"/>
                    </a:lnT>
                    <a:lnB w="38100" cmpd="sng">
                      <a:solidFill>
                        <a:schemeClr val="accent2">
                          <a:lumMod val="75000"/>
                        </a:schemeClr>
                      </a:solidFill>
                      <a:prstDash val="solid"/>
                    </a:lnB>
                    <a:solidFill>
                      <a:schemeClr val="accent2">
                        <a:lumMod val="20000"/>
                        <a:lumOff val="80000"/>
                      </a:schemeClr>
                    </a:solidFill>
                  </a:tcPr>
                </a:tc>
                <a:extLst>
                  <a:ext uri="{0D108BD9-81ED-4DB2-BD59-A6C34878D82A}">
                    <a16:rowId xmlns:a16="http://schemas.microsoft.com/office/drawing/2014/main" val="1633996629"/>
                  </a:ext>
                </a:extLst>
              </a:tr>
            </a:tbl>
          </a:graphicData>
        </a:graphic>
      </p:graphicFrame>
    </p:spTree>
    <p:extLst>
      <p:ext uri="{BB962C8B-B14F-4D97-AF65-F5344CB8AC3E}">
        <p14:creationId xmlns:p14="http://schemas.microsoft.com/office/powerpoint/2010/main" val="2585822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02C1F3F-D023-4DB7-9F21-2CA62A29BEC6}"/>
              </a:ext>
            </a:extLst>
          </p:cNvPr>
          <p:cNvGraphicFramePr>
            <a:graphicFrameLocks noGrp="1"/>
          </p:cNvGraphicFramePr>
          <p:nvPr>
            <p:extLst>
              <p:ext uri="{D42A27DB-BD31-4B8C-83A1-F6EECF244321}">
                <p14:modId xmlns:p14="http://schemas.microsoft.com/office/powerpoint/2010/main" val="3156074900"/>
              </p:ext>
            </p:extLst>
          </p:nvPr>
        </p:nvGraphicFramePr>
        <p:xfrm>
          <a:off x="304800" y="228600"/>
          <a:ext cx="8610599" cy="6462464"/>
        </p:xfrm>
        <a:graphic>
          <a:graphicData uri="http://schemas.openxmlformats.org/drawingml/2006/table">
            <a:tbl>
              <a:tblPr>
                <a:tableStyleId>{5C22544A-7EE6-4342-B048-85BDC9FD1C3A}</a:tableStyleId>
              </a:tblPr>
              <a:tblGrid>
                <a:gridCol w="437659">
                  <a:extLst>
                    <a:ext uri="{9D8B030D-6E8A-4147-A177-3AD203B41FA5}">
                      <a16:colId xmlns:a16="http://schemas.microsoft.com/office/drawing/2014/main" val="2624730428"/>
                    </a:ext>
                  </a:extLst>
                </a:gridCol>
                <a:gridCol w="636593">
                  <a:extLst>
                    <a:ext uri="{9D8B030D-6E8A-4147-A177-3AD203B41FA5}">
                      <a16:colId xmlns:a16="http://schemas.microsoft.com/office/drawing/2014/main" val="1179469100"/>
                    </a:ext>
                  </a:extLst>
                </a:gridCol>
                <a:gridCol w="397872">
                  <a:extLst>
                    <a:ext uri="{9D8B030D-6E8A-4147-A177-3AD203B41FA5}">
                      <a16:colId xmlns:a16="http://schemas.microsoft.com/office/drawing/2014/main" val="710845257"/>
                    </a:ext>
                  </a:extLst>
                </a:gridCol>
                <a:gridCol w="543756">
                  <a:extLst>
                    <a:ext uri="{9D8B030D-6E8A-4147-A177-3AD203B41FA5}">
                      <a16:colId xmlns:a16="http://schemas.microsoft.com/office/drawing/2014/main" val="2713002896"/>
                    </a:ext>
                  </a:extLst>
                </a:gridCol>
                <a:gridCol w="397872">
                  <a:extLst>
                    <a:ext uri="{9D8B030D-6E8A-4147-A177-3AD203B41FA5}">
                      <a16:colId xmlns:a16="http://schemas.microsoft.com/office/drawing/2014/main" val="1051238330"/>
                    </a:ext>
                  </a:extLst>
                </a:gridCol>
                <a:gridCol w="331559">
                  <a:extLst>
                    <a:ext uri="{9D8B030D-6E8A-4147-A177-3AD203B41FA5}">
                      <a16:colId xmlns:a16="http://schemas.microsoft.com/office/drawing/2014/main" val="131929347"/>
                    </a:ext>
                  </a:extLst>
                </a:gridCol>
                <a:gridCol w="188989">
                  <a:extLst>
                    <a:ext uri="{9D8B030D-6E8A-4147-A177-3AD203B41FA5}">
                      <a16:colId xmlns:a16="http://schemas.microsoft.com/office/drawing/2014/main" val="2906544193"/>
                    </a:ext>
                  </a:extLst>
                </a:gridCol>
                <a:gridCol w="188989">
                  <a:extLst>
                    <a:ext uri="{9D8B030D-6E8A-4147-A177-3AD203B41FA5}">
                      <a16:colId xmlns:a16="http://schemas.microsoft.com/office/drawing/2014/main" val="1508975901"/>
                    </a:ext>
                  </a:extLst>
                </a:gridCol>
                <a:gridCol w="188989">
                  <a:extLst>
                    <a:ext uri="{9D8B030D-6E8A-4147-A177-3AD203B41FA5}">
                      <a16:colId xmlns:a16="http://schemas.microsoft.com/office/drawing/2014/main" val="1345649472"/>
                    </a:ext>
                  </a:extLst>
                </a:gridCol>
                <a:gridCol w="188989">
                  <a:extLst>
                    <a:ext uri="{9D8B030D-6E8A-4147-A177-3AD203B41FA5}">
                      <a16:colId xmlns:a16="http://schemas.microsoft.com/office/drawing/2014/main" val="3102959183"/>
                    </a:ext>
                  </a:extLst>
                </a:gridCol>
                <a:gridCol w="188989">
                  <a:extLst>
                    <a:ext uri="{9D8B030D-6E8A-4147-A177-3AD203B41FA5}">
                      <a16:colId xmlns:a16="http://schemas.microsoft.com/office/drawing/2014/main" val="1668471904"/>
                    </a:ext>
                  </a:extLst>
                </a:gridCol>
                <a:gridCol w="188989">
                  <a:extLst>
                    <a:ext uri="{9D8B030D-6E8A-4147-A177-3AD203B41FA5}">
                      <a16:colId xmlns:a16="http://schemas.microsoft.com/office/drawing/2014/main" val="2675420140"/>
                    </a:ext>
                  </a:extLst>
                </a:gridCol>
                <a:gridCol w="188989">
                  <a:extLst>
                    <a:ext uri="{9D8B030D-6E8A-4147-A177-3AD203B41FA5}">
                      <a16:colId xmlns:a16="http://schemas.microsoft.com/office/drawing/2014/main" val="1891794861"/>
                    </a:ext>
                  </a:extLst>
                </a:gridCol>
                <a:gridCol w="188989">
                  <a:extLst>
                    <a:ext uri="{9D8B030D-6E8A-4147-A177-3AD203B41FA5}">
                      <a16:colId xmlns:a16="http://schemas.microsoft.com/office/drawing/2014/main" val="1854375753"/>
                    </a:ext>
                  </a:extLst>
                </a:gridCol>
                <a:gridCol w="188989">
                  <a:extLst>
                    <a:ext uri="{9D8B030D-6E8A-4147-A177-3AD203B41FA5}">
                      <a16:colId xmlns:a16="http://schemas.microsoft.com/office/drawing/2014/main" val="1499073822"/>
                    </a:ext>
                  </a:extLst>
                </a:gridCol>
                <a:gridCol w="417763">
                  <a:extLst>
                    <a:ext uri="{9D8B030D-6E8A-4147-A177-3AD203B41FA5}">
                      <a16:colId xmlns:a16="http://schemas.microsoft.com/office/drawing/2014/main" val="4125138650"/>
                    </a:ext>
                  </a:extLst>
                </a:gridCol>
                <a:gridCol w="397872">
                  <a:extLst>
                    <a:ext uri="{9D8B030D-6E8A-4147-A177-3AD203B41FA5}">
                      <a16:colId xmlns:a16="http://schemas.microsoft.com/office/drawing/2014/main" val="3232344626"/>
                    </a:ext>
                  </a:extLst>
                </a:gridCol>
                <a:gridCol w="397872">
                  <a:extLst>
                    <a:ext uri="{9D8B030D-6E8A-4147-A177-3AD203B41FA5}">
                      <a16:colId xmlns:a16="http://schemas.microsoft.com/office/drawing/2014/main" val="3326509755"/>
                    </a:ext>
                  </a:extLst>
                </a:gridCol>
                <a:gridCol w="397872">
                  <a:extLst>
                    <a:ext uri="{9D8B030D-6E8A-4147-A177-3AD203B41FA5}">
                      <a16:colId xmlns:a16="http://schemas.microsoft.com/office/drawing/2014/main" val="3395353355"/>
                    </a:ext>
                  </a:extLst>
                </a:gridCol>
                <a:gridCol w="397872">
                  <a:extLst>
                    <a:ext uri="{9D8B030D-6E8A-4147-A177-3AD203B41FA5}">
                      <a16:colId xmlns:a16="http://schemas.microsoft.com/office/drawing/2014/main" val="2525903519"/>
                    </a:ext>
                  </a:extLst>
                </a:gridCol>
                <a:gridCol w="517233">
                  <a:extLst>
                    <a:ext uri="{9D8B030D-6E8A-4147-A177-3AD203B41FA5}">
                      <a16:colId xmlns:a16="http://schemas.microsoft.com/office/drawing/2014/main" val="274668792"/>
                    </a:ext>
                  </a:extLst>
                </a:gridCol>
                <a:gridCol w="503969">
                  <a:extLst>
                    <a:ext uri="{9D8B030D-6E8A-4147-A177-3AD203B41FA5}">
                      <a16:colId xmlns:a16="http://schemas.microsoft.com/office/drawing/2014/main" val="3602780767"/>
                    </a:ext>
                  </a:extLst>
                </a:gridCol>
                <a:gridCol w="188989">
                  <a:extLst>
                    <a:ext uri="{9D8B030D-6E8A-4147-A177-3AD203B41FA5}">
                      <a16:colId xmlns:a16="http://schemas.microsoft.com/office/drawing/2014/main" val="862242404"/>
                    </a:ext>
                  </a:extLst>
                </a:gridCol>
                <a:gridCol w="188989">
                  <a:extLst>
                    <a:ext uri="{9D8B030D-6E8A-4147-A177-3AD203B41FA5}">
                      <a16:colId xmlns:a16="http://schemas.microsoft.com/office/drawing/2014/main" val="2778318035"/>
                    </a:ext>
                  </a:extLst>
                </a:gridCol>
                <a:gridCol w="188989">
                  <a:extLst>
                    <a:ext uri="{9D8B030D-6E8A-4147-A177-3AD203B41FA5}">
                      <a16:colId xmlns:a16="http://schemas.microsoft.com/office/drawing/2014/main" val="2446365725"/>
                    </a:ext>
                  </a:extLst>
                </a:gridCol>
                <a:gridCol w="188989">
                  <a:extLst>
                    <a:ext uri="{9D8B030D-6E8A-4147-A177-3AD203B41FA5}">
                      <a16:colId xmlns:a16="http://schemas.microsoft.com/office/drawing/2014/main" val="622201312"/>
                    </a:ext>
                  </a:extLst>
                </a:gridCol>
                <a:gridCol w="188989">
                  <a:extLst>
                    <a:ext uri="{9D8B030D-6E8A-4147-A177-3AD203B41FA5}">
                      <a16:colId xmlns:a16="http://schemas.microsoft.com/office/drawing/2014/main" val="3553495822"/>
                    </a:ext>
                  </a:extLst>
                </a:gridCol>
                <a:gridCol w="188989">
                  <a:extLst>
                    <a:ext uri="{9D8B030D-6E8A-4147-A177-3AD203B41FA5}">
                      <a16:colId xmlns:a16="http://schemas.microsoft.com/office/drawing/2014/main" val="3185818975"/>
                    </a:ext>
                  </a:extLst>
                </a:gridCol>
              </a:tblGrid>
              <a:tr h="163516">
                <a:tc gridSpan="2">
                  <a:txBody>
                    <a:bodyPr/>
                    <a:lstStyle/>
                    <a:p>
                      <a:pPr algn="l" fontAlgn="b"/>
                      <a:r>
                        <a:rPr lang="en-US" sz="1000" b="1" u="none" strike="noStrike" dirty="0">
                          <a:effectLst/>
                        </a:rPr>
                        <a:t>Operation Name:</a:t>
                      </a:r>
                      <a:endParaRPr lang="en-US" sz="1000" b="1" i="0" u="none" strike="noStrike" dirty="0">
                        <a:effectLst/>
                        <a:latin typeface="Arial" panose="020B0604020202020204" pitchFamily="34" charset="0"/>
                      </a:endParaRPr>
                    </a:p>
                  </a:txBody>
                  <a:tcPr marL="0" marR="0" marT="0" marB="0" anchor="ctr">
                    <a:solidFill>
                      <a:schemeClr val="accent5">
                        <a:lumMod val="40000"/>
                        <a:lumOff val="60000"/>
                      </a:schemeClr>
                    </a:solidFill>
                  </a:tcPr>
                </a:tc>
                <a:tc hMerge="1">
                  <a:txBody>
                    <a:bodyPr/>
                    <a:lstStyle/>
                    <a:p>
                      <a:endParaRPr lang="en-US"/>
                    </a:p>
                  </a:txBody>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ctr">
                    <a:solidFill>
                      <a:schemeClr val="accent5">
                        <a:lumMod val="40000"/>
                        <a:lumOff val="60000"/>
                      </a:schemeClr>
                    </a:solidFill>
                  </a:tcPr>
                </a:tc>
                <a:tc>
                  <a:txBody>
                    <a:bodyPr/>
                    <a:lstStyle/>
                    <a:p>
                      <a:pPr algn="l" fontAlgn="b"/>
                      <a:r>
                        <a:rPr lang="en-US" sz="1000" b="1" u="none" strike="noStrike" dirty="0">
                          <a:effectLst/>
                        </a:rPr>
                        <a:t> </a:t>
                      </a:r>
                      <a:endParaRPr lang="en-US" sz="1000" b="1" i="0" u="none" strike="noStrike" dirty="0">
                        <a:effectLst/>
                        <a:latin typeface="Arial" panose="020B0604020202020204" pitchFamily="34" charset="0"/>
                      </a:endParaRPr>
                    </a:p>
                  </a:txBody>
                  <a:tcPr marL="0" marR="0" marT="0" marB="0" anchor="ctr">
                    <a:solidFill>
                      <a:schemeClr val="accent5">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ctr">
                    <a:solidFill>
                      <a:schemeClr val="accent5">
                        <a:lumMod val="40000"/>
                        <a:lumOff val="60000"/>
                      </a:schemeClr>
                    </a:solidFill>
                  </a:tcPr>
                </a:tc>
                <a:tc>
                  <a:txBody>
                    <a:bodyPr/>
                    <a:lstStyle/>
                    <a:p>
                      <a:pPr algn="l" fontAlgn="b"/>
                      <a:r>
                        <a:rPr lang="en-US" sz="1000" b="1" u="none" strike="noStrike" dirty="0">
                          <a:effectLst/>
                        </a:rPr>
                        <a:t> </a:t>
                      </a:r>
                      <a:endParaRPr lang="en-US" sz="1000" b="1" i="0" u="none" strike="noStrike" dirty="0">
                        <a:effectLst/>
                        <a:latin typeface="Arial" panose="020B0604020202020204" pitchFamily="34" charset="0"/>
                      </a:endParaRPr>
                    </a:p>
                  </a:txBody>
                  <a:tcPr marL="0" marR="0" marT="0" marB="0" anchor="ctr">
                    <a:solidFill>
                      <a:schemeClr val="accent5">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ctr">
                    <a:solidFill>
                      <a:schemeClr val="accent5">
                        <a:lumMod val="40000"/>
                        <a:lumOff val="60000"/>
                      </a:schemeClr>
                    </a:solidFill>
                  </a:tcPr>
                </a:tc>
                <a:tc gridSpan="10">
                  <a:txBody>
                    <a:bodyPr/>
                    <a:lstStyle/>
                    <a:p>
                      <a:pPr algn="l" fontAlgn="b"/>
                      <a:r>
                        <a:rPr lang="en-US" sz="1000" b="1" u="none" strike="noStrike" dirty="0">
                          <a:effectLst/>
                        </a:rPr>
                        <a:t>Forester's name and Area Office: </a:t>
                      </a:r>
                      <a:endParaRPr lang="en-US" sz="1000" b="1" i="0" u="none" strike="noStrike" dirty="0">
                        <a:effectLst/>
                        <a:latin typeface="Arial" panose="020B0604020202020204" pitchFamily="34" charset="0"/>
                      </a:endParaRPr>
                    </a:p>
                  </a:txBody>
                  <a:tcPr marL="0" marR="0" marT="0" marB="0" anchor="ctr">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1" i="0" u="none" strike="noStrike" dirty="0">
                        <a:effectLst/>
                        <a:latin typeface="Arial" panose="020B0604020202020204" pitchFamily="34" charset="0"/>
                      </a:endParaRPr>
                    </a:p>
                  </a:txBody>
                  <a:tcPr marL="0" marR="0" marT="0" marB="0" anchor="b"/>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rowSpan="2" gridSpan="8">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rowSpan="2" h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rowSpan="2" h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rowSpan="2" h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rowSpan="2" h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rowSpan="2" h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rowSpan="2" h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rowSpan="2" h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1137903859"/>
                  </a:ext>
                </a:extLst>
              </a:tr>
              <a:tr h="0">
                <a:tc gridSpan="4">
                  <a:txBody>
                    <a:bodyPr/>
                    <a:lstStyle/>
                    <a:p>
                      <a:pPr algn="l" fontAlgn="b"/>
                      <a:r>
                        <a:rPr lang="en-US" sz="1000" b="1" u="none" strike="noStrike" dirty="0">
                          <a:effectLst/>
                        </a:rPr>
                        <a:t>Notification Number:</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pPr algn="l" fontAlgn="b"/>
                      <a:endParaRPr lang="en-US" sz="1000" b="1" i="0" u="none" strike="noStrike" dirty="0">
                        <a:effectLst/>
                        <a:latin typeface="Arial" panose="020B0604020202020204" pitchFamily="34" charset="0"/>
                      </a:endParaRPr>
                    </a:p>
                  </a:txBody>
                  <a:tcPr marL="0" marR="0" marT="0" marB="0" anchor="b"/>
                </a:tc>
                <a:tc hMerge="1">
                  <a:txBody>
                    <a:bodyPr/>
                    <a:lstStyle/>
                    <a:p>
                      <a:pPr algn="l" fontAlgn="b"/>
                      <a:endParaRPr lang="en-US" sz="1000" b="1" i="0" u="none" strike="noStrike" dirty="0">
                        <a:effectLst/>
                        <a:latin typeface="Arial" panose="020B0604020202020204" pitchFamily="34" charset="0"/>
                      </a:endParaRPr>
                    </a:p>
                  </a:txBody>
                  <a:tcPr marL="0" marR="0" marT="0" marB="0" anchor="b"/>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gridSpan="2">
                  <a:txBody>
                    <a:bodyPr/>
                    <a:lstStyle/>
                    <a:p>
                      <a:pPr algn="l" fontAlgn="b"/>
                      <a:r>
                        <a:rPr lang="en-US" sz="1000" b="1" u="none" strike="noStrike">
                          <a:effectLst/>
                        </a:rPr>
                        <a:t>Date:</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gridSpan="2">
                  <a:txBody>
                    <a:bodyPr/>
                    <a:lstStyle/>
                    <a:p>
                      <a:pPr algn="l" fontAlgn="b"/>
                      <a:r>
                        <a:rPr lang="en-US" sz="1000" b="1" u="none" strike="noStrike">
                          <a:effectLst/>
                        </a:rPr>
                        <a:t>Land Owner:</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a:txBody>
                    <a:bodyPr/>
                    <a:lstStyle/>
                    <a:p>
                      <a:pPr algn="l" fontAlgn="b"/>
                      <a:r>
                        <a:rPr lang="en-US" sz="1000" b="1" u="none" strike="noStrike" dirty="0">
                          <a:effectLst/>
                        </a:rPr>
                        <a:t> </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gridSpan="8" v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v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v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v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v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v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v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vMerge="1">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3615592249"/>
                  </a:ext>
                </a:extLst>
              </a:tr>
              <a:tr h="220524">
                <a:tc>
                  <a:txBody>
                    <a:bodyPr/>
                    <a:lstStyle/>
                    <a:p>
                      <a:pPr algn="l" fontAlgn="b"/>
                      <a:r>
                        <a:rPr lang="en-US" sz="1000" b="1" u="none" strike="noStrike">
                          <a:effectLst/>
                        </a:rPr>
                        <a:t>Unit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r>
                        <a:rPr lang="en-US" sz="1000" b="1" u="none" strike="noStrike">
                          <a:effectLst/>
                        </a:rPr>
                        <a:t>Road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b="1" u="none" strike="noStrike">
                          <a:effectLst/>
                        </a:rPr>
                        <a:t>Road Class:</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00" b="1" u="none" strike="noStrike" dirty="0">
                          <a:effectLst/>
                        </a:rPr>
                        <a:t>A    I    C</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gridSpan="2">
                  <a:txBody>
                    <a:bodyPr/>
                    <a:lstStyle/>
                    <a:p>
                      <a:pPr algn="l" fontAlgn="b"/>
                      <a:r>
                        <a:rPr lang="en-US" sz="800" b="1" u="none" strike="noStrike" dirty="0">
                          <a:effectLst/>
                        </a:rPr>
                        <a:t>(circle one)</a:t>
                      </a:r>
                      <a:endParaRPr lang="en-US" sz="8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pPr algn="l" fontAlgn="b"/>
                      <a:endParaRPr lang="en-US" sz="1000" b="0" i="0" u="none" strike="noStrike" dirty="0">
                        <a:effectLst/>
                        <a:latin typeface="Arial" panose="020B0604020202020204" pitchFamily="34" charset="0"/>
                      </a:endParaRPr>
                    </a:p>
                  </a:txBody>
                  <a:tcPr marL="0" marR="0" marT="0" marB="0" anchor="b"/>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gridSpan="2">
                  <a:txBody>
                    <a:bodyPr/>
                    <a:lstStyle/>
                    <a:p>
                      <a:pPr algn="l" fontAlgn="b"/>
                      <a:r>
                        <a:rPr lang="en-US" sz="1000" b="1" u="none" strike="noStrike">
                          <a:effectLst/>
                        </a:rPr>
                        <a:t>Operator:</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a:txBody>
                    <a:bodyPr/>
                    <a:lstStyle/>
                    <a:p>
                      <a:pPr algn="l" fontAlgn="b"/>
                      <a:r>
                        <a:rPr lang="en-US" sz="1000" b="1" u="none" strike="noStrike">
                          <a:effectLst/>
                        </a:rPr>
                        <a:t> </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1281417296"/>
                  </a:ext>
                </a:extLst>
              </a:tr>
              <a:tr h="184857">
                <a:tc gridSpan="11">
                  <a:txBody>
                    <a:bodyPr/>
                    <a:lstStyle/>
                    <a:p>
                      <a:pPr algn="l" fontAlgn="b"/>
                      <a:r>
                        <a:rPr lang="en-US" sz="1000" b="1" u="none" strike="noStrike" dirty="0">
                          <a:effectLst/>
                        </a:rPr>
                        <a:t>Agency Presence:   ADFG    DEC   (circle if applicable)</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000" b="1" i="0" u="none" strike="noStrike">
                        <a:effectLst/>
                        <a:latin typeface="Arial" panose="020B0604020202020204" pitchFamily="34" charset="0"/>
                      </a:endParaRPr>
                    </a:p>
                  </a:txBody>
                  <a:tcPr marL="0" marR="0" marT="0" marB="0" anchor="b"/>
                </a:tc>
                <a:tc hMerge="1">
                  <a:txBody>
                    <a:bodyPr/>
                    <a:lstStyle/>
                    <a:p>
                      <a:pPr algn="l" fontAlgn="b"/>
                      <a:endParaRPr lang="en-US" sz="1000" b="1" i="0" u="none" strike="noStrike">
                        <a:effectLst/>
                        <a:latin typeface="Arial" panose="020B0604020202020204" pitchFamily="34" charset="0"/>
                      </a:endParaRPr>
                    </a:p>
                  </a:txBody>
                  <a:tcPr marL="0" marR="0" marT="0" marB="0" anchor="b"/>
                </a:tc>
                <a:tc hMerge="1">
                  <a:txBody>
                    <a:bodyPr/>
                    <a:lstStyle/>
                    <a:p>
                      <a:pPr algn="l" fontAlgn="b"/>
                      <a:endParaRPr lang="en-US" sz="1000" b="1" i="0" u="none" strike="noStrike" dirty="0">
                        <a:effectLst/>
                        <a:latin typeface="Arial" panose="020B0604020202020204" pitchFamily="34" charset="0"/>
                      </a:endParaRPr>
                    </a:p>
                  </a:txBody>
                  <a:tcPr marL="0" marR="0" marT="0" marB="0" anchor="b"/>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2109615787"/>
                  </a:ext>
                </a:extLst>
              </a:tr>
              <a:tr h="196791">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gridSpan="3">
                  <a:txBody>
                    <a:bodyPr/>
                    <a:lstStyle/>
                    <a:p>
                      <a:pPr algn="l" fontAlgn="b"/>
                      <a:r>
                        <a:rPr lang="en-US" sz="1000" b="1" u="none" strike="noStrike">
                          <a:effectLst/>
                        </a:rPr>
                        <a:t>Rating</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gridSpan="3">
                  <a:txBody>
                    <a:bodyPr/>
                    <a:lstStyle/>
                    <a:p>
                      <a:pPr algn="l" fontAlgn="b"/>
                      <a:r>
                        <a:rPr lang="en-US" sz="1000" b="1" u="none" strike="noStrike">
                          <a:effectLst/>
                        </a:rPr>
                        <a:t>Rating</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75174450"/>
                  </a:ext>
                </a:extLst>
              </a:tr>
              <a:tr h="212001">
                <a:tc>
                  <a:txBody>
                    <a:bodyPr/>
                    <a:lstStyle/>
                    <a:p>
                      <a:pPr algn="l" fontAlgn="b"/>
                      <a:r>
                        <a:rPr lang="en-US" sz="1000" b="1" u="none" strike="noStrike" dirty="0">
                          <a:effectLst/>
                        </a:rPr>
                        <a:t>BMP</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r>
                        <a:rPr lang="en-US" sz="1000" b="1" u="none" strike="noStrike">
                          <a:effectLst/>
                        </a:rPr>
                        <a:t>5</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r>
                        <a:rPr lang="en-US" sz="1000" b="1" u="none" strike="noStrike">
                          <a:effectLst/>
                        </a:rPr>
                        <a:t>4</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r>
                        <a:rPr lang="en-US" sz="1000" b="1" u="none" strike="noStrike">
                          <a:effectLst/>
                        </a:rPr>
                        <a:t>3</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r>
                        <a:rPr lang="en-US" sz="1000" b="1" u="none" strike="noStrike">
                          <a:effectLst/>
                        </a:rPr>
                        <a:t>2</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r>
                        <a:rPr lang="en-US" sz="1000" b="1" u="none" strike="noStrike">
                          <a:effectLst/>
                        </a:rPr>
                        <a:t>1</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r>
                        <a:rPr lang="en-US" sz="800" b="1" u="none" strike="noStrike" dirty="0" err="1">
                          <a:effectLst/>
                        </a:rPr>
                        <a:t>n.a</a:t>
                      </a:r>
                      <a:r>
                        <a:rPr lang="en-US" sz="800" b="1" u="none" strike="noStrike" dirty="0">
                          <a:effectLst/>
                        </a:rPr>
                        <a:t>.</a:t>
                      </a:r>
                      <a:endParaRPr lang="en-US" sz="8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b="1" u="none" strike="noStrike">
                          <a:effectLst/>
                        </a:rPr>
                        <a:t>BMP</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r>
                        <a:rPr lang="en-US" sz="1000" b="1" u="none" strike="noStrike">
                          <a:effectLst/>
                        </a:rPr>
                        <a:t>5</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r>
                        <a:rPr lang="en-US" sz="1000" b="1" u="none" strike="noStrike">
                          <a:effectLst/>
                        </a:rPr>
                        <a:t>4</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r>
                        <a:rPr lang="en-US" sz="1000" b="1" u="none" strike="noStrike">
                          <a:effectLst/>
                        </a:rPr>
                        <a:t>3</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r>
                        <a:rPr lang="en-US" sz="1000" b="1" u="none" strike="noStrike">
                          <a:effectLst/>
                        </a:rPr>
                        <a:t>2</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r>
                        <a:rPr lang="en-US" sz="1000" b="1" u="none" strike="noStrike" dirty="0">
                          <a:effectLst/>
                        </a:rPr>
                        <a:t>1</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ctr" fontAlgn="b"/>
                      <a:r>
                        <a:rPr lang="en-US" sz="800" b="1" u="none" strike="noStrike" dirty="0" err="1">
                          <a:effectLst/>
                        </a:rPr>
                        <a:t>n.a</a:t>
                      </a:r>
                      <a:r>
                        <a:rPr lang="en-US" sz="800" b="1" u="none" strike="noStrike" dirty="0">
                          <a:effectLst/>
                        </a:rPr>
                        <a:t>.</a:t>
                      </a:r>
                      <a:endParaRPr lang="en-US" sz="8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866417473"/>
                  </a:ext>
                </a:extLst>
              </a:tr>
              <a:tr h="166926">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b="1" u="none" strike="noStrike">
                          <a:effectLst/>
                        </a:rPr>
                        <a:t>GENERAL</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gridSpan="2">
                  <a:txBody>
                    <a:bodyPr/>
                    <a:lstStyle/>
                    <a:p>
                      <a:pPr algn="l" fontAlgn="b"/>
                      <a:r>
                        <a:rPr lang="en-US" sz="1000" b="1" u="none" strike="noStrike">
                          <a:effectLst/>
                        </a:rPr>
                        <a:t>BRIDGES</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a:txBody>
                    <a:bodyPr/>
                    <a:lstStyle/>
                    <a:p>
                      <a:pPr algn="l" fontAlgn="b"/>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3193778118"/>
                  </a:ext>
                </a:extLst>
              </a:tr>
              <a:tr h="166926">
                <a:tc>
                  <a:txBody>
                    <a:bodyPr/>
                    <a:lstStyle/>
                    <a:p>
                      <a:pPr algn="l" fontAlgn="b"/>
                      <a:r>
                        <a:rPr lang="en-US" sz="1000" u="none" strike="noStrike">
                          <a:effectLst/>
                        </a:rPr>
                        <a:t>815b</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u="none" strike="noStrike">
                          <a:effectLst/>
                        </a:rPr>
                        <a:t>Disposal of Petroleum Products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300a1</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u="none" strike="noStrike">
                          <a:effectLst/>
                        </a:rPr>
                        <a:t>Install Relief Culverts on Approaches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331596221"/>
                  </a:ext>
                </a:extLst>
              </a:tr>
              <a:tr h="166926">
                <a:tc>
                  <a:txBody>
                    <a:bodyPr/>
                    <a:lstStyle/>
                    <a:p>
                      <a:pPr algn="l" fontAlgn="b"/>
                      <a:r>
                        <a:rPr lang="en-US" sz="1000" u="none" strike="noStrike">
                          <a:effectLst/>
                        </a:rPr>
                        <a:t>815b</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3">
                  <a:txBody>
                    <a:bodyPr/>
                    <a:lstStyle/>
                    <a:p>
                      <a:pPr algn="l" fontAlgn="b"/>
                      <a:r>
                        <a:rPr lang="en-US" sz="1000" u="none" strike="noStrike">
                          <a:effectLst/>
                        </a:rPr>
                        <a:t>Disposal of Scrap Metal</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300a3</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6">
                  <a:txBody>
                    <a:bodyPr/>
                    <a:lstStyle/>
                    <a:p>
                      <a:pPr algn="l" fontAlgn="b"/>
                      <a:r>
                        <a:rPr lang="en-US" sz="1000" u="none" strike="noStrike">
                          <a:effectLst/>
                        </a:rPr>
                        <a:t>Protect Earth Embankment from Erosion</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2993259221"/>
                  </a:ext>
                </a:extLst>
              </a:tr>
              <a:tr h="166926">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300a4</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u="none" strike="noStrike">
                          <a:effectLst/>
                        </a:rPr>
                        <a:t>Install Curbs &amp; Filter Fabric</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4045339373"/>
                  </a:ext>
                </a:extLst>
              </a:tr>
              <a:tr h="166926">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3">
                  <a:txBody>
                    <a:bodyPr/>
                    <a:lstStyle/>
                    <a:p>
                      <a:pPr algn="l" fontAlgn="b"/>
                      <a:r>
                        <a:rPr lang="en-US" sz="1000" b="1" u="none" strike="noStrike" dirty="0">
                          <a:effectLst/>
                        </a:rPr>
                        <a:t>RIPARIAN AREAS</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pPr algn="l" fontAlgn="b"/>
                      <a:endParaRPr lang="en-US" sz="1000" b="0" i="0" u="none" strike="noStrike" dirty="0">
                        <a:effectLst/>
                        <a:latin typeface="Arial" panose="020B0604020202020204" pitchFamily="34" charset="0"/>
                      </a:endParaRPr>
                    </a:p>
                  </a:txBody>
                  <a:tcPr marL="0" marR="0" marT="0" marB="0" anchor="b"/>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300a5</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u="none" strike="noStrike">
                          <a:effectLst/>
                        </a:rPr>
                        <a:t>Construction of Ice Bridges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2897743832"/>
                  </a:ext>
                </a:extLst>
              </a:tr>
              <a:tr h="166926">
                <a:tc>
                  <a:txBody>
                    <a:bodyPr/>
                    <a:lstStyle/>
                    <a:p>
                      <a:pPr algn="l" fontAlgn="b"/>
                      <a:r>
                        <a:rPr lang="en-US" sz="1000" u="none" strike="noStrike">
                          <a:effectLst/>
                        </a:rPr>
                        <a:t>280d5</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u="none" strike="noStrike">
                          <a:effectLst/>
                        </a:rPr>
                        <a:t>Sidecasting Material in Riparian Areas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300a8</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6">
                  <a:txBody>
                    <a:bodyPr/>
                    <a:lstStyle/>
                    <a:p>
                      <a:pPr algn="l" fontAlgn="b"/>
                      <a:r>
                        <a:rPr lang="en-US" sz="1000" u="none" strike="noStrike" dirty="0">
                          <a:effectLst/>
                        </a:rPr>
                        <a:t>Min. Disturbance to Bed &amp; Bank of Stream</a:t>
                      </a:r>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789470846"/>
                  </a:ext>
                </a:extLst>
              </a:tr>
              <a:tr h="166926">
                <a:tc>
                  <a:txBody>
                    <a:bodyPr/>
                    <a:lstStyle/>
                    <a:p>
                      <a:pPr algn="l" fontAlgn="b"/>
                      <a:r>
                        <a:rPr lang="en-US" sz="1000" u="none" strike="noStrike">
                          <a:effectLst/>
                        </a:rPr>
                        <a:t>285b</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u="none" strike="noStrike">
                          <a:effectLst/>
                        </a:rPr>
                        <a:t>Locating Roads in Riparian Areas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300d</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u="none" strike="noStrike">
                          <a:effectLst/>
                        </a:rPr>
                        <a:t>Do Not Enchroach on Fish Stream</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526340638"/>
                  </a:ext>
                </a:extLst>
              </a:tr>
              <a:tr h="166926">
                <a:tc>
                  <a:txBody>
                    <a:bodyPr/>
                    <a:lstStyle/>
                    <a:p>
                      <a:pPr algn="l" fontAlgn="b"/>
                      <a:r>
                        <a:rPr lang="en-US" sz="1000" u="none" strike="noStrike">
                          <a:effectLst/>
                        </a:rPr>
                        <a:t>355e1</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u="none" strike="noStrike">
                          <a:effectLst/>
                        </a:rPr>
                        <a:t>Falling Trees into Retension Areas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2">
                  <a:txBody>
                    <a:bodyPr/>
                    <a:lstStyle/>
                    <a:p>
                      <a:pPr algn="l" fontAlgn="b"/>
                      <a:r>
                        <a:rPr lang="en-US" sz="1000" b="1" u="none" strike="noStrike" dirty="0">
                          <a:effectLst/>
                        </a:rPr>
                        <a:t>CULVERTS</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2407214516"/>
                  </a:ext>
                </a:extLst>
              </a:tr>
              <a:tr h="166926">
                <a:tc>
                  <a:txBody>
                    <a:bodyPr/>
                    <a:lstStyle/>
                    <a:p>
                      <a:pPr algn="l" fontAlgn="b"/>
                      <a:r>
                        <a:rPr lang="en-US" sz="1000" u="none" strike="noStrike">
                          <a:effectLst/>
                        </a:rPr>
                        <a:t>365b</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u="none" strike="noStrike" dirty="0">
                          <a:effectLst/>
                        </a:rPr>
                        <a:t>Ground Skidding in Riparian Areas</a:t>
                      </a:r>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305a3</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u="none" strike="noStrike">
                          <a:effectLst/>
                        </a:rPr>
                        <a:t>Culvert is not Perched</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619749388"/>
                  </a:ext>
                </a:extLst>
              </a:tr>
              <a:tr h="166926">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gridSpan="3">
                  <a:txBody>
                    <a:bodyPr/>
                    <a:lstStyle/>
                    <a:p>
                      <a:pPr algn="l" fontAlgn="b"/>
                      <a:r>
                        <a:rPr lang="en-US" sz="1000" b="1" u="none" strike="noStrike" dirty="0">
                          <a:effectLst/>
                        </a:rPr>
                        <a:t>TIMBER HARVESTING</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305a4</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6">
                  <a:txBody>
                    <a:bodyPr/>
                    <a:lstStyle/>
                    <a:p>
                      <a:pPr algn="l" fontAlgn="b"/>
                      <a:r>
                        <a:rPr lang="en-US" sz="1000" u="none" strike="noStrike">
                          <a:effectLst/>
                        </a:rPr>
                        <a:t>Culvert Terminates on Non-erodible Material</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2132157583"/>
                  </a:ext>
                </a:extLst>
              </a:tr>
              <a:tr h="166926">
                <a:tc>
                  <a:txBody>
                    <a:bodyPr/>
                    <a:lstStyle/>
                    <a:p>
                      <a:pPr algn="l" fontAlgn="b"/>
                      <a:r>
                        <a:rPr lang="en-US" sz="1000" u="none" strike="noStrike">
                          <a:effectLst/>
                        </a:rPr>
                        <a:t>345a,b</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6">
                  <a:txBody>
                    <a:bodyPr/>
                    <a:lstStyle/>
                    <a:p>
                      <a:pPr algn="l" fontAlgn="b"/>
                      <a:r>
                        <a:rPr lang="en-US" sz="1000" u="none" strike="noStrike">
                          <a:effectLst/>
                        </a:rPr>
                        <a:t>Landing Location, Construction, &amp; Operation</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305a7</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3">
                  <a:txBody>
                    <a:bodyPr/>
                    <a:lstStyle/>
                    <a:p>
                      <a:pPr algn="l" fontAlgn="b"/>
                      <a:r>
                        <a:rPr lang="en-US" sz="1000" u="none" strike="noStrike">
                          <a:effectLst/>
                        </a:rPr>
                        <a:t>Clear of Mobil Slash</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3793099995"/>
                  </a:ext>
                </a:extLst>
              </a:tr>
              <a:tr h="166926">
                <a:tc>
                  <a:txBody>
                    <a:bodyPr/>
                    <a:lstStyle/>
                    <a:p>
                      <a:pPr algn="l" fontAlgn="b"/>
                      <a:r>
                        <a:rPr lang="en-US" sz="1000" u="none" strike="noStrike">
                          <a:effectLst/>
                        </a:rPr>
                        <a:t>350a</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6">
                  <a:txBody>
                    <a:bodyPr/>
                    <a:lstStyle/>
                    <a:p>
                      <a:pPr algn="l" fontAlgn="b"/>
                      <a:r>
                        <a:rPr lang="en-US" sz="1000" u="none" strike="noStrike">
                          <a:effectLst/>
                        </a:rPr>
                        <a:t>Min. Disturbance Adjacent to Surface Waters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305a8</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u="none" strike="noStrike">
                          <a:effectLst/>
                        </a:rPr>
                        <a:t>Catch Basins and Headwalls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2809571554"/>
                  </a:ext>
                </a:extLst>
              </a:tr>
              <a:tr h="166926">
                <a:tc>
                  <a:txBody>
                    <a:bodyPr/>
                    <a:lstStyle/>
                    <a:p>
                      <a:pPr algn="l" fontAlgn="b"/>
                      <a:r>
                        <a:rPr lang="en-US" sz="1000" u="none" strike="noStrike">
                          <a:effectLst/>
                        </a:rPr>
                        <a:t>355c</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u="none" strike="noStrike">
                          <a:effectLst/>
                        </a:rPr>
                        <a:t>Removal of Trees from Surface Waters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305a9</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u="none" strike="noStrike">
                          <a:effectLst/>
                        </a:rPr>
                        <a:t>Culverts are Proper Length</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547387562"/>
                  </a:ext>
                </a:extLst>
              </a:tr>
              <a:tr h="166926">
                <a:tc>
                  <a:txBody>
                    <a:bodyPr/>
                    <a:lstStyle/>
                    <a:p>
                      <a:pPr algn="l" fontAlgn="b"/>
                      <a:r>
                        <a:rPr lang="en-US" sz="1000" u="none" strike="noStrike">
                          <a:effectLst/>
                        </a:rPr>
                        <a:t>355d</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u="none" strike="noStrike">
                          <a:effectLst/>
                        </a:rPr>
                        <a:t>Bucking of Trees in Surface Waters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b="1" u="none" strike="noStrike">
                          <a:effectLst/>
                        </a:rPr>
                        <a:t>ROAD MAINTENANCE</a:t>
                      </a:r>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973796827"/>
                  </a:ext>
                </a:extLst>
              </a:tr>
              <a:tr h="166926">
                <a:tc>
                  <a:txBody>
                    <a:bodyPr/>
                    <a:lstStyle/>
                    <a:p>
                      <a:pPr algn="l" fontAlgn="b"/>
                      <a:r>
                        <a:rPr lang="en-US" sz="1000" u="none" strike="noStrike">
                          <a:effectLst/>
                        </a:rPr>
                        <a:t>365c</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6">
                  <a:txBody>
                    <a:bodyPr/>
                    <a:lstStyle/>
                    <a:p>
                      <a:pPr algn="l" fontAlgn="b"/>
                      <a:r>
                        <a:rPr lang="en-US" sz="1000" u="none" strike="noStrike">
                          <a:effectLst/>
                        </a:rPr>
                        <a:t>Remove Debris from Frozen Surface Waters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3">
                  <a:txBody>
                    <a:bodyPr/>
                    <a:lstStyle/>
                    <a:p>
                      <a:pPr algn="l" fontAlgn="b"/>
                      <a:r>
                        <a:rPr lang="en-US" sz="1000" b="1" u="none" strike="noStrike" dirty="0">
                          <a:effectLst/>
                        </a:rPr>
                        <a:t>ACTIVE ROADS</a:t>
                      </a:r>
                      <a:endParaRPr lang="en-US" sz="1000" b="1" i="1"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1103435422"/>
                  </a:ext>
                </a:extLst>
              </a:tr>
              <a:tr h="166926">
                <a:tc>
                  <a:txBody>
                    <a:bodyPr/>
                    <a:lstStyle/>
                    <a:p>
                      <a:pPr algn="l" fontAlgn="b"/>
                      <a:r>
                        <a:rPr lang="en-US" sz="1000" u="none" strike="noStrike">
                          <a:effectLst/>
                        </a:rPr>
                        <a:t>365f</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u="none" strike="noStrike" dirty="0">
                          <a:effectLst/>
                        </a:rPr>
                        <a:t>Proper Skidding Techniques Followed</a:t>
                      </a:r>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315b1</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3">
                  <a:txBody>
                    <a:bodyPr/>
                    <a:lstStyle/>
                    <a:p>
                      <a:pPr algn="l" fontAlgn="b"/>
                      <a:r>
                        <a:rPr lang="en-US" sz="1000" u="none" strike="noStrike">
                          <a:effectLst/>
                        </a:rPr>
                        <a:t>Culverts Functional</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114124243"/>
                  </a:ext>
                </a:extLst>
              </a:tr>
              <a:tr h="166926">
                <a:tc>
                  <a:txBody>
                    <a:bodyPr/>
                    <a:lstStyle/>
                    <a:p>
                      <a:pPr algn="l" fontAlgn="b"/>
                      <a:r>
                        <a:rPr lang="en-US" sz="1000" u="none" strike="noStrike">
                          <a:effectLst/>
                        </a:rPr>
                        <a:t>365g</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u="none" strike="noStrike" dirty="0">
                          <a:effectLst/>
                        </a:rPr>
                        <a:t>Stabilizing &amp; Water Barring Skid Trails</a:t>
                      </a:r>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315b1</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3">
                  <a:txBody>
                    <a:bodyPr/>
                    <a:lstStyle/>
                    <a:p>
                      <a:pPr algn="l" fontAlgn="b"/>
                      <a:r>
                        <a:rPr lang="en-US" sz="1000" u="none" strike="noStrike">
                          <a:effectLst/>
                        </a:rPr>
                        <a:t>Ditches Functional</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2542427076"/>
                  </a:ext>
                </a:extLst>
              </a:tr>
              <a:tr h="166926">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315b4</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u="none" strike="noStrike">
                          <a:effectLst/>
                        </a:rPr>
                        <a:t>Roads Crowned or Outsloped</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3697102967"/>
                  </a:ext>
                </a:extLst>
              </a:tr>
              <a:tr h="166926">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3">
                  <a:txBody>
                    <a:bodyPr/>
                    <a:lstStyle/>
                    <a:p>
                      <a:pPr algn="l" fontAlgn="b"/>
                      <a:r>
                        <a:rPr lang="en-US" sz="1000" b="1" u="none" strike="noStrike" dirty="0">
                          <a:effectLst/>
                        </a:rPr>
                        <a:t>ROAD CONSTRUCTION</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315b4</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u="none" strike="noStrike">
                          <a:effectLst/>
                        </a:rPr>
                        <a:t>Shoulders Free of Berms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1720708665"/>
                  </a:ext>
                </a:extLst>
              </a:tr>
              <a:tr h="166926">
                <a:tc>
                  <a:txBody>
                    <a:bodyPr/>
                    <a:lstStyle/>
                    <a:p>
                      <a:pPr algn="l" fontAlgn="b"/>
                      <a:r>
                        <a:rPr lang="en-US" sz="1000" u="none" strike="noStrike" dirty="0">
                          <a:effectLst/>
                        </a:rPr>
                        <a:t>290c</a:t>
                      </a:r>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fr-FR" sz="1000" u="none" strike="noStrike">
                          <a:effectLst/>
                        </a:rPr>
                        <a:t>Erosion Controls on Unstable Soils</a:t>
                      </a:r>
                      <a:endParaRPr lang="fr-FR"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315b5,6</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3">
                  <a:txBody>
                    <a:bodyPr/>
                    <a:lstStyle/>
                    <a:p>
                      <a:pPr algn="l" fontAlgn="b"/>
                      <a:r>
                        <a:rPr lang="en-US" sz="1000" u="none" strike="noStrike">
                          <a:effectLst/>
                        </a:rPr>
                        <a:t>Grading Bridges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865341907"/>
                  </a:ext>
                </a:extLst>
              </a:tr>
              <a:tr h="166926">
                <a:tc>
                  <a:txBody>
                    <a:bodyPr/>
                    <a:lstStyle/>
                    <a:p>
                      <a:pPr algn="l" fontAlgn="b"/>
                      <a:r>
                        <a:rPr lang="en-US" sz="1000" u="none" strike="noStrike">
                          <a:effectLst/>
                        </a:rPr>
                        <a:t>290d</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3">
                  <a:txBody>
                    <a:bodyPr/>
                    <a:lstStyle/>
                    <a:p>
                      <a:pPr algn="l" fontAlgn="b"/>
                      <a:r>
                        <a:rPr lang="en-US" sz="1000" u="none" strike="noStrike">
                          <a:effectLst/>
                        </a:rPr>
                        <a:t>End Haul of Waste Material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a:t>
                      </a:r>
                      <a:endParaRPr lang="en-US" sz="1000" b="0" i="0" u="none" strike="noStrike">
                        <a:effectLst/>
                        <a:latin typeface="Arial" panose="020B0604020202020204" pitchFamily="34" charset="0"/>
                      </a:endParaRPr>
                    </a:p>
                  </a:txBody>
                  <a:tcPr marL="0" marR="0" marT="0" marB="0">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3">
                  <a:txBody>
                    <a:bodyPr/>
                    <a:lstStyle/>
                    <a:p>
                      <a:pPr algn="l" fontAlgn="b"/>
                      <a:r>
                        <a:rPr lang="en-US" sz="1000" b="1" u="none" strike="noStrike" dirty="0">
                          <a:effectLst/>
                        </a:rPr>
                        <a:t>INACTIVE ROADS</a:t>
                      </a:r>
                      <a:endParaRPr lang="en-US" sz="1000" b="1" i="1"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1736560881"/>
                  </a:ext>
                </a:extLst>
              </a:tr>
              <a:tr h="166926">
                <a:tc>
                  <a:txBody>
                    <a:bodyPr/>
                    <a:lstStyle/>
                    <a:p>
                      <a:pPr algn="l" fontAlgn="b"/>
                      <a:r>
                        <a:rPr lang="en-US" sz="1000" u="none" strike="noStrike">
                          <a:effectLst/>
                        </a:rPr>
                        <a:t>290e</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u="none" strike="noStrike">
                          <a:effectLst/>
                        </a:rPr>
                        <a:t>Fall Away from All Surface Waters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315c2</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u="none" strike="noStrike">
                          <a:effectLst/>
                        </a:rPr>
                        <a:t>Surface Not Conducive to Erosion</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1150084456"/>
                  </a:ext>
                </a:extLst>
              </a:tr>
              <a:tr h="166926">
                <a:tc>
                  <a:txBody>
                    <a:bodyPr/>
                    <a:lstStyle/>
                    <a:p>
                      <a:pPr algn="l" fontAlgn="b"/>
                      <a:r>
                        <a:rPr lang="en-US" sz="1000" u="none" strike="noStrike">
                          <a:effectLst/>
                        </a:rPr>
                        <a:t>290f</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u="none" strike="noStrike" dirty="0">
                          <a:effectLst/>
                        </a:rPr>
                        <a:t>Winter Road Construction &amp; WQ</a:t>
                      </a:r>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315c3</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4">
                  <a:txBody>
                    <a:bodyPr/>
                    <a:lstStyle/>
                    <a:p>
                      <a:pPr algn="l" fontAlgn="b"/>
                      <a:r>
                        <a:rPr lang="en-US" sz="1000" u="none" strike="noStrike">
                          <a:effectLst/>
                        </a:rPr>
                        <a:t>Drainages Structures Clear</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3106948322"/>
                  </a:ext>
                </a:extLst>
              </a:tr>
              <a:tr h="166926">
                <a:tc>
                  <a:txBody>
                    <a:bodyPr/>
                    <a:lstStyle/>
                    <a:p>
                      <a:pPr algn="l" fontAlgn="b"/>
                      <a:r>
                        <a:rPr lang="en-US" sz="1000" u="none" strike="noStrike">
                          <a:effectLst/>
                        </a:rPr>
                        <a:t>290h</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u="none" strike="noStrike" dirty="0">
                          <a:effectLst/>
                        </a:rPr>
                        <a:t>Winter Road Construction on Public Land</a:t>
                      </a:r>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315c3</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2">
                  <a:txBody>
                    <a:bodyPr/>
                    <a:lstStyle/>
                    <a:p>
                      <a:pPr algn="l" fontAlgn="b"/>
                      <a:r>
                        <a:rPr lang="en-US" sz="1000" u="none" strike="noStrike">
                          <a:effectLst/>
                        </a:rPr>
                        <a:t>Ditches Clear</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529199162"/>
                  </a:ext>
                </a:extLst>
              </a:tr>
              <a:tr h="166926">
                <a:tc>
                  <a:txBody>
                    <a:bodyPr/>
                    <a:lstStyle/>
                    <a:p>
                      <a:pPr algn="l" fontAlgn="b"/>
                      <a:r>
                        <a:rPr lang="en-US" sz="1000" u="none" strike="noStrike">
                          <a:effectLst/>
                        </a:rPr>
                        <a:t>290j</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u="none" strike="noStrike">
                          <a:effectLst/>
                        </a:rPr>
                        <a:t>Disposal of Material in Suitable Sites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b="1" u="none" strike="noStrike" dirty="0">
                          <a:effectLst/>
                        </a:rPr>
                        <a:t>CLOSED ROADS  (POST 1993)</a:t>
                      </a:r>
                      <a:endParaRPr lang="en-US" sz="1000" b="1" i="1"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2136747530"/>
                  </a:ext>
                </a:extLst>
              </a:tr>
              <a:tr h="208144">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gridSpan="2">
                  <a:txBody>
                    <a:bodyPr/>
                    <a:lstStyle/>
                    <a:p>
                      <a:pPr algn="l" fontAlgn="b"/>
                      <a:r>
                        <a:rPr lang="en-US" sz="1000" b="1" u="none" strike="noStrike" dirty="0">
                          <a:effectLst/>
                        </a:rPr>
                        <a:t>DRAINAGE</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pPr algn="l" fontAlgn="b"/>
                      <a:endParaRPr lang="en-US" sz="1000" b="1" i="0" u="none" strike="noStrike" dirty="0">
                        <a:effectLst/>
                        <a:latin typeface="Arial" panose="020B0604020202020204" pitchFamily="34" charset="0"/>
                      </a:endParaRPr>
                    </a:p>
                  </a:txBody>
                  <a:tcPr marL="0" marR="0" marT="0" marB="0" anchor="b"/>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320b1</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6">
                  <a:txBody>
                    <a:bodyPr/>
                    <a:lstStyle/>
                    <a:p>
                      <a:pPr algn="l" fontAlgn="b"/>
                      <a:r>
                        <a:rPr lang="en-US" sz="1000" u="none" strike="noStrike">
                          <a:effectLst/>
                        </a:rPr>
                        <a:t>Road Condition Suitable to Control Erosion</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3504943572"/>
                  </a:ext>
                </a:extLst>
              </a:tr>
              <a:tr h="166926">
                <a:tc>
                  <a:txBody>
                    <a:bodyPr/>
                    <a:lstStyle/>
                    <a:p>
                      <a:pPr algn="l" fontAlgn="b"/>
                      <a:r>
                        <a:rPr lang="en-US" sz="1000" u="none" strike="noStrike">
                          <a:effectLst/>
                        </a:rPr>
                        <a:t>295b</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u="none" strike="noStrike">
                          <a:effectLst/>
                        </a:rPr>
                        <a:t>Adequate Number of Drainage Structures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320b2</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5">
                  <a:txBody>
                    <a:bodyPr/>
                    <a:lstStyle/>
                    <a:p>
                      <a:pPr algn="l" fontAlgn="b"/>
                      <a:r>
                        <a:rPr lang="en-US" sz="1000" u="none" strike="noStrike">
                          <a:effectLst/>
                        </a:rPr>
                        <a:t>Ditches Suitable to Reduce Erosion</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1891246064"/>
                  </a:ext>
                </a:extLst>
              </a:tr>
              <a:tr h="283377">
                <a:tc>
                  <a:txBody>
                    <a:bodyPr/>
                    <a:lstStyle/>
                    <a:p>
                      <a:pPr algn="l" fontAlgn="b"/>
                      <a:r>
                        <a:rPr lang="en-US" sz="1000" u="none" strike="noStrike">
                          <a:effectLst/>
                        </a:rPr>
                        <a:t>295b</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6">
                  <a:txBody>
                    <a:bodyPr/>
                    <a:lstStyle/>
                    <a:p>
                      <a:pPr algn="l" fontAlgn="b"/>
                      <a:r>
                        <a:rPr lang="en-US" sz="1000" u="none" strike="noStrike">
                          <a:effectLst/>
                        </a:rPr>
                        <a:t>Drainage Structures on all Natural Drainages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320b4,c</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6">
                  <a:txBody>
                    <a:bodyPr/>
                    <a:lstStyle/>
                    <a:p>
                      <a:pPr algn="l" fontAlgn="b"/>
                      <a:r>
                        <a:rPr lang="en-US" sz="1000" u="none" strike="noStrike">
                          <a:effectLst/>
                        </a:rPr>
                        <a:t>Structures &amp; Fills Removed from Surface Waters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1109720680"/>
                  </a:ext>
                </a:extLst>
              </a:tr>
              <a:tr h="166926">
                <a:tc>
                  <a:txBody>
                    <a:bodyPr/>
                    <a:lstStyle/>
                    <a:p>
                      <a:pPr algn="l" fontAlgn="b"/>
                      <a:r>
                        <a:rPr lang="en-US" sz="1000" u="none" strike="noStrike">
                          <a:effectLst/>
                        </a:rPr>
                        <a:t>295d</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6">
                  <a:txBody>
                    <a:bodyPr/>
                    <a:lstStyle/>
                    <a:p>
                      <a:pPr algn="l" fontAlgn="b"/>
                      <a:r>
                        <a:rPr lang="en-US" sz="1000" u="none" strike="noStrike">
                          <a:effectLst/>
                        </a:rPr>
                        <a:t>Roads Outsloped or Ditched on Uphill Side</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663747949"/>
                  </a:ext>
                </a:extLst>
              </a:tr>
              <a:tr h="166926">
                <a:tc>
                  <a:txBody>
                    <a:bodyPr/>
                    <a:lstStyle/>
                    <a:p>
                      <a:pPr algn="l" fontAlgn="b"/>
                      <a:r>
                        <a:rPr lang="en-US" sz="1000" u="none" strike="noStrike">
                          <a:effectLst/>
                        </a:rPr>
                        <a:t>295f</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6">
                  <a:txBody>
                    <a:bodyPr/>
                    <a:lstStyle/>
                    <a:p>
                      <a:pPr algn="l" fontAlgn="b"/>
                      <a:r>
                        <a:rPr lang="en-US" sz="1000" u="none" strike="noStrike">
                          <a:effectLst/>
                        </a:rPr>
                        <a:t>Relieve Ditches Away from Surface Waters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2">
                  <a:txBody>
                    <a:bodyPr/>
                    <a:lstStyle/>
                    <a:p>
                      <a:pPr algn="l" fontAlgn="b"/>
                      <a:r>
                        <a:rPr lang="en-US" sz="1000" b="1" u="none" strike="noStrike" dirty="0">
                          <a:effectLst/>
                        </a:rPr>
                        <a:t>Score  </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1"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808811890"/>
                  </a:ext>
                </a:extLst>
              </a:tr>
              <a:tr h="166926">
                <a:tc>
                  <a:txBody>
                    <a:bodyPr/>
                    <a:lstStyle/>
                    <a:p>
                      <a:pPr algn="l" fontAlgn="b"/>
                      <a:r>
                        <a:rPr lang="en-US" sz="1000" u="none" strike="noStrike">
                          <a:effectLst/>
                        </a:rPr>
                        <a:t>295i</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6">
                  <a:txBody>
                    <a:bodyPr/>
                    <a:lstStyle/>
                    <a:p>
                      <a:pPr algn="l" fontAlgn="b"/>
                      <a:r>
                        <a:rPr lang="en-US" sz="1000" u="none" strike="noStrike">
                          <a:effectLst/>
                        </a:rPr>
                        <a:t>Do Not Discharge onto Unprotected Slopes</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gridSpan="8">
                  <a:txBody>
                    <a:bodyPr/>
                    <a:lstStyle/>
                    <a:p>
                      <a:pPr algn="l" fontAlgn="b"/>
                      <a:r>
                        <a:rPr lang="en-US" sz="1000" b="1" u="none" strike="noStrike" dirty="0">
                          <a:effectLst/>
                        </a:rPr>
                        <a:t>Sum # Boxes Checked x Each Rating / 230 - (#</a:t>
                      </a:r>
                      <a:r>
                        <a:rPr lang="en-US" sz="1000" b="1" u="none" strike="noStrike" dirty="0" err="1">
                          <a:effectLst/>
                        </a:rPr>
                        <a:t>n.a</a:t>
                      </a:r>
                      <a:r>
                        <a:rPr lang="en-US" sz="1000" b="1" u="none" strike="noStrike" dirty="0">
                          <a:effectLst/>
                        </a:rPr>
                        <a:t>. x 5)</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r>
                        <a:rPr lang="en-US" sz="1000" b="1" u="none" strike="noStrike" dirty="0">
                          <a:effectLst/>
                        </a:rPr>
                        <a:t>%</a:t>
                      </a:r>
                      <a:endParaRPr lang="en-US" sz="1000" b="1" i="0" u="none" strike="noStrike" dirty="0">
                        <a:effectLst/>
                        <a:latin typeface="Arial" panose="020B0604020202020204" pitchFamily="34" charset="0"/>
                      </a:endParaRPr>
                    </a:p>
                  </a:txBody>
                  <a:tcPr marL="0" marR="0" marT="0" marB="0" anchor="b">
                    <a:solidFill>
                      <a:schemeClr val="accent5">
                        <a:lumMod val="40000"/>
                        <a:lumOff val="60000"/>
                      </a:schemeClr>
                    </a:solidFill>
                  </a:tcPr>
                </a:tc>
                <a:tc>
                  <a:txBody>
                    <a:bodyPr/>
                    <a:lstStyle/>
                    <a:p>
                      <a:pPr algn="l" fontAlgn="b"/>
                      <a:endParaRPr lang="en-US" sz="1000" b="0" i="0" u="none" strike="noStrike" dirty="0">
                        <a:effectLst/>
                        <a:latin typeface="Arial" panose="020B060402020202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1915013475"/>
                  </a:ext>
                </a:extLst>
              </a:tr>
            </a:tbl>
          </a:graphicData>
        </a:graphic>
      </p:graphicFrame>
      <p:graphicFrame>
        <p:nvGraphicFramePr>
          <p:cNvPr id="4" name="Table 3">
            <a:extLst>
              <a:ext uri="{FF2B5EF4-FFF2-40B4-BE49-F238E27FC236}">
                <a16:creationId xmlns:a16="http://schemas.microsoft.com/office/drawing/2014/main" id="{9F29A173-C0C5-4A86-9711-64ACB114E135}"/>
              </a:ext>
            </a:extLst>
          </p:cNvPr>
          <p:cNvGraphicFramePr>
            <a:graphicFrameLocks noGrp="1"/>
          </p:cNvGraphicFramePr>
          <p:nvPr>
            <p:extLst>
              <p:ext uri="{D42A27DB-BD31-4B8C-83A1-F6EECF244321}">
                <p14:modId xmlns:p14="http://schemas.microsoft.com/office/powerpoint/2010/main" val="4132676869"/>
              </p:ext>
            </p:extLst>
          </p:nvPr>
        </p:nvGraphicFramePr>
        <p:xfrm>
          <a:off x="6761950" y="238204"/>
          <a:ext cx="2143845" cy="371395"/>
        </p:xfrm>
        <a:graphic>
          <a:graphicData uri="http://schemas.openxmlformats.org/drawingml/2006/table">
            <a:tbl>
              <a:tblPr/>
              <a:tblGrid>
                <a:gridCol w="2143845">
                  <a:extLst>
                    <a:ext uri="{9D8B030D-6E8A-4147-A177-3AD203B41FA5}">
                      <a16:colId xmlns:a16="http://schemas.microsoft.com/office/drawing/2014/main" val="2398123294"/>
                    </a:ext>
                  </a:extLst>
                </a:gridCol>
              </a:tblGrid>
              <a:tr h="371395">
                <a:tc>
                  <a:txBody>
                    <a:bodyPr/>
                    <a:lstStyle/>
                    <a:p>
                      <a:pPr algn="ctr"/>
                      <a:r>
                        <a:rPr lang="en-US" b="1" dirty="0"/>
                        <a:t>Regions II-III</a:t>
                      </a:r>
                    </a:p>
                  </a:txBody>
                  <a:tcPr>
                    <a:lnL w="12700" cmpd="sng">
                      <a:solidFill>
                        <a:schemeClr val="accent6">
                          <a:lumMod val="60000"/>
                          <a:lumOff val="40000"/>
                        </a:schemeClr>
                      </a:solidFill>
                      <a:prstDash val="solid"/>
                    </a:lnL>
                    <a:lnR w="12700" cmpd="sng">
                      <a:solidFill>
                        <a:schemeClr val="accent6">
                          <a:lumMod val="60000"/>
                          <a:lumOff val="40000"/>
                        </a:schemeClr>
                      </a:solidFill>
                      <a:prstDash val="solid"/>
                    </a:lnR>
                    <a:lnT w="12700" cmpd="sng">
                      <a:solidFill>
                        <a:schemeClr val="accent6">
                          <a:lumMod val="60000"/>
                          <a:lumOff val="40000"/>
                        </a:schemeClr>
                      </a:solidFill>
                      <a:prstDash val="solid"/>
                    </a:lnT>
                    <a:lnB w="12700" cmpd="sng">
                      <a:solidFill>
                        <a:schemeClr val="accent6">
                          <a:lumMod val="60000"/>
                          <a:lumOff val="40000"/>
                        </a:schemeClr>
                      </a:solidFill>
                      <a:prstDash val="solid"/>
                    </a:lnB>
                    <a:solidFill>
                      <a:srgbClr val="FFC000"/>
                    </a:solidFill>
                  </a:tcPr>
                </a:tc>
                <a:extLst>
                  <a:ext uri="{0D108BD9-81ED-4DB2-BD59-A6C34878D82A}">
                    <a16:rowId xmlns:a16="http://schemas.microsoft.com/office/drawing/2014/main" val="740233340"/>
                  </a:ext>
                </a:extLst>
              </a:tr>
            </a:tbl>
          </a:graphicData>
        </a:graphic>
      </p:graphicFrame>
    </p:spTree>
    <p:extLst>
      <p:ext uri="{BB962C8B-B14F-4D97-AF65-F5344CB8AC3E}">
        <p14:creationId xmlns:p14="http://schemas.microsoft.com/office/powerpoint/2010/main" val="229760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12932-7675-4110-8768-C29A78FD69F2}"/>
              </a:ext>
            </a:extLst>
          </p:cNvPr>
          <p:cNvSpPr>
            <a:spLocks noGrp="1"/>
          </p:cNvSpPr>
          <p:nvPr>
            <p:ph type="title"/>
          </p:nvPr>
        </p:nvSpPr>
        <p:spPr/>
        <p:txBody>
          <a:bodyPr>
            <a:normAutofit/>
          </a:bodyPr>
          <a:lstStyle/>
          <a:p>
            <a:r>
              <a:rPr lang="en-US" sz="3600" dirty="0"/>
              <a:t>Submit scoresheets</a:t>
            </a:r>
          </a:p>
        </p:txBody>
      </p:sp>
      <p:sp>
        <p:nvSpPr>
          <p:cNvPr id="2" name="Content Placeholder 1">
            <a:extLst>
              <a:ext uri="{FF2B5EF4-FFF2-40B4-BE49-F238E27FC236}">
                <a16:creationId xmlns:a16="http://schemas.microsoft.com/office/drawing/2014/main" id="{2C633BE5-FC20-48A2-A2B0-172F991E3DEB}"/>
              </a:ext>
            </a:extLst>
          </p:cNvPr>
          <p:cNvSpPr>
            <a:spLocks noGrp="1"/>
          </p:cNvSpPr>
          <p:nvPr>
            <p:ph idx="1"/>
          </p:nvPr>
        </p:nvSpPr>
        <p:spPr>
          <a:xfrm>
            <a:off x="372121" y="1905000"/>
            <a:ext cx="8407893" cy="4834129"/>
          </a:xfrm>
        </p:spPr>
        <p:txBody>
          <a:bodyPr>
            <a:normAutofit/>
          </a:bodyPr>
          <a:lstStyle/>
          <a:p>
            <a:r>
              <a:rPr lang="en-US" sz="3200" dirty="0"/>
              <a:t>Submit copies of all completed Compliance Monitoring Score Sheets and the corresponding Field Inspection Reports to the </a:t>
            </a:r>
            <a:r>
              <a:rPr lang="en-US" sz="3200" dirty="0">
                <a:highlight>
                  <a:srgbClr val="FFFF00"/>
                </a:highlight>
              </a:rPr>
              <a:t>Training Officer</a:t>
            </a:r>
            <a:r>
              <a:rPr lang="en-US" sz="3200" dirty="0"/>
              <a:t>.</a:t>
            </a:r>
          </a:p>
          <a:p>
            <a:pPr marL="45720" indent="0" algn="r">
              <a:buNone/>
            </a:pPr>
            <a:endParaRPr lang="en-US" sz="2600" dirty="0">
              <a:solidFill>
                <a:srgbClr val="7030A0"/>
              </a:solidFill>
            </a:endParaRPr>
          </a:p>
          <a:p>
            <a:pPr marL="45720" indent="0" algn="r">
              <a:buNone/>
            </a:pPr>
            <a:endParaRPr lang="en-US" sz="2600" dirty="0">
              <a:solidFill>
                <a:srgbClr val="7030A0"/>
              </a:solidFill>
            </a:endParaRPr>
          </a:p>
          <a:p>
            <a:pPr marL="45720" indent="0" algn="r">
              <a:buNone/>
            </a:pPr>
            <a:endParaRPr lang="en-US" sz="2600" dirty="0">
              <a:solidFill>
                <a:srgbClr val="7030A0"/>
              </a:solidFill>
            </a:endParaRPr>
          </a:p>
          <a:p>
            <a:pPr marL="45720" indent="0" algn="r">
              <a:buNone/>
            </a:pPr>
            <a:r>
              <a:rPr lang="en-US" sz="2600" dirty="0">
                <a:solidFill>
                  <a:srgbClr val="7030A0"/>
                </a:solidFill>
              </a:rPr>
              <a:t>Purple book - Introduction</a:t>
            </a:r>
            <a:r>
              <a:rPr lang="en-US" sz="2600" dirty="0"/>
              <a:t>  </a:t>
            </a:r>
          </a:p>
          <a:p>
            <a:pPr marL="45720" indent="0">
              <a:buNone/>
            </a:pPr>
            <a:endParaRPr lang="en-US" dirty="0"/>
          </a:p>
        </p:txBody>
      </p:sp>
    </p:spTree>
    <p:extLst>
      <p:ext uri="{BB962C8B-B14F-4D97-AF65-F5344CB8AC3E}">
        <p14:creationId xmlns:p14="http://schemas.microsoft.com/office/powerpoint/2010/main" val="1600873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35F8D-6D8C-4097-BB11-260E9B0F5434}"/>
              </a:ext>
            </a:extLst>
          </p:cNvPr>
          <p:cNvSpPr>
            <a:spLocks noGrp="1"/>
          </p:cNvSpPr>
          <p:nvPr>
            <p:ph type="title"/>
          </p:nvPr>
        </p:nvSpPr>
        <p:spPr/>
        <p:txBody>
          <a:bodyPr/>
          <a:lstStyle/>
          <a:p>
            <a:r>
              <a:rPr lang="en-US" dirty="0"/>
              <a:t>comments</a:t>
            </a:r>
          </a:p>
        </p:txBody>
      </p:sp>
      <p:sp>
        <p:nvSpPr>
          <p:cNvPr id="3" name="Text Placeholder 2">
            <a:extLst>
              <a:ext uri="{FF2B5EF4-FFF2-40B4-BE49-F238E27FC236}">
                <a16:creationId xmlns:a16="http://schemas.microsoft.com/office/drawing/2014/main" id="{77BA49E4-0956-40B4-B831-AA0E018D80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38363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12932-7675-4110-8768-C29A78FD69F2}"/>
              </a:ext>
            </a:extLst>
          </p:cNvPr>
          <p:cNvSpPr>
            <a:spLocks noGrp="1"/>
          </p:cNvSpPr>
          <p:nvPr>
            <p:ph type="title"/>
          </p:nvPr>
        </p:nvSpPr>
        <p:spPr/>
        <p:txBody>
          <a:bodyPr>
            <a:normAutofit/>
          </a:bodyPr>
          <a:lstStyle/>
          <a:p>
            <a:r>
              <a:rPr lang="en-US" sz="3600" dirty="0"/>
              <a:t>Comments</a:t>
            </a:r>
          </a:p>
        </p:txBody>
      </p:sp>
      <p:sp>
        <p:nvSpPr>
          <p:cNvPr id="2" name="Content Placeholder 1">
            <a:extLst>
              <a:ext uri="{FF2B5EF4-FFF2-40B4-BE49-F238E27FC236}">
                <a16:creationId xmlns:a16="http://schemas.microsoft.com/office/drawing/2014/main" id="{2C633BE5-FC20-48A2-A2B0-172F991E3DEB}"/>
              </a:ext>
            </a:extLst>
          </p:cNvPr>
          <p:cNvSpPr>
            <a:spLocks noGrp="1"/>
          </p:cNvSpPr>
          <p:nvPr>
            <p:ph idx="1"/>
          </p:nvPr>
        </p:nvSpPr>
        <p:spPr>
          <a:xfrm>
            <a:off x="372121" y="1905000"/>
            <a:ext cx="8407893" cy="4757929"/>
          </a:xfrm>
        </p:spPr>
        <p:txBody>
          <a:bodyPr>
            <a:normAutofit/>
          </a:bodyPr>
          <a:lstStyle/>
          <a:p>
            <a:pPr lvl="0"/>
            <a:r>
              <a:rPr lang="en-US" sz="2800" dirty="0"/>
              <a:t>Comments help the inspector prepare the associated inspection report and give reviewers insight into what is affecting implementation of the BMP.</a:t>
            </a:r>
          </a:p>
          <a:p>
            <a:pPr lvl="1"/>
            <a:r>
              <a:rPr lang="en-US" sz="2800" dirty="0"/>
              <a:t>Note which BMPs were not applicable because the operator failed to implement a prior BMP.</a:t>
            </a:r>
          </a:p>
          <a:p>
            <a:pPr lvl="1"/>
            <a:r>
              <a:rPr lang="en-US" sz="2800" dirty="0"/>
              <a:t>Note the reason for rating any BMP a 1, 2, or 3.  Was the BMP infrequently implemented?  Was the BMP poorly or partially executed?</a:t>
            </a:r>
          </a:p>
          <a:p>
            <a:pPr marL="45720" indent="0" algn="r">
              <a:buNone/>
            </a:pPr>
            <a:r>
              <a:rPr lang="en-US" sz="2800" dirty="0">
                <a:solidFill>
                  <a:srgbClr val="7030A0"/>
                </a:solidFill>
              </a:rPr>
              <a:t>Purple book - Introduction</a:t>
            </a:r>
            <a:r>
              <a:rPr lang="en-US" sz="2800" dirty="0"/>
              <a:t>  </a:t>
            </a:r>
          </a:p>
          <a:p>
            <a:endParaRPr lang="en-US" dirty="0"/>
          </a:p>
        </p:txBody>
      </p:sp>
    </p:spTree>
    <p:extLst>
      <p:ext uri="{BB962C8B-B14F-4D97-AF65-F5344CB8AC3E}">
        <p14:creationId xmlns:p14="http://schemas.microsoft.com/office/powerpoint/2010/main" val="315215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Inspection notice</a:t>
            </a:r>
          </a:p>
        </p:txBody>
      </p:sp>
      <p:sp>
        <p:nvSpPr>
          <p:cNvPr id="3" name="Content Placeholder 2"/>
          <p:cNvSpPr>
            <a:spLocks noGrp="1"/>
          </p:cNvSpPr>
          <p:nvPr>
            <p:ph idx="1"/>
          </p:nvPr>
        </p:nvSpPr>
        <p:spPr>
          <a:xfrm>
            <a:off x="372121" y="1947670"/>
            <a:ext cx="8407893" cy="4910330"/>
          </a:xfrm>
        </p:spPr>
        <p:txBody>
          <a:bodyPr>
            <a:normAutofit/>
          </a:bodyPr>
          <a:lstStyle/>
          <a:p>
            <a:r>
              <a:rPr lang="en-US" sz="2800" dirty="0"/>
              <a:t>If DOF determines that a field inspection is necessary to determine whether a DPO is consistent with applicable FRPA standards, DOF notifies the operator.  </a:t>
            </a:r>
          </a:p>
          <a:p>
            <a:r>
              <a:rPr lang="en-US" sz="2800" dirty="0"/>
              <a:t>A notice of field inspection covers the minimum area necessary to determine compliance with FRPA and its regulations.  </a:t>
            </a:r>
          </a:p>
          <a:p>
            <a:r>
              <a:rPr lang="en-US" sz="2800" dirty="0"/>
              <a:t>The operator shall inform DOF when the site will be available for an inspection.  </a:t>
            </a:r>
            <a:endParaRPr lang="en-US" sz="2800" dirty="0">
              <a:solidFill>
                <a:srgbClr val="518597"/>
              </a:solidFill>
            </a:endParaRPr>
          </a:p>
          <a:p>
            <a:pPr marL="45720" indent="0">
              <a:buNone/>
            </a:pPr>
            <a:r>
              <a:rPr lang="en-US" sz="2400" dirty="0">
                <a:solidFill>
                  <a:srgbClr val="518597"/>
                </a:solidFill>
              </a:rPr>
              <a:t>						   						  AS 41.71.090(f)</a:t>
            </a:r>
          </a:p>
        </p:txBody>
      </p:sp>
    </p:spTree>
    <p:extLst>
      <p:ext uri="{BB962C8B-B14F-4D97-AF65-F5344CB8AC3E}">
        <p14:creationId xmlns:p14="http://schemas.microsoft.com/office/powerpoint/2010/main" val="876481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12932-7675-4110-8768-C29A78FD69F2}"/>
              </a:ext>
            </a:extLst>
          </p:cNvPr>
          <p:cNvSpPr>
            <a:spLocks noGrp="1"/>
          </p:cNvSpPr>
          <p:nvPr>
            <p:ph type="title"/>
          </p:nvPr>
        </p:nvSpPr>
        <p:spPr/>
        <p:txBody>
          <a:bodyPr>
            <a:normAutofit/>
          </a:bodyPr>
          <a:lstStyle/>
          <a:p>
            <a:r>
              <a:rPr lang="en-US" sz="3600" dirty="0"/>
              <a:t>examples</a:t>
            </a:r>
          </a:p>
        </p:txBody>
      </p:sp>
      <p:sp>
        <p:nvSpPr>
          <p:cNvPr id="2" name="Content Placeholder 1">
            <a:extLst>
              <a:ext uri="{FF2B5EF4-FFF2-40B4-BE49-F238E27FC236}">
                <a16:creationId xmlns:a16="http://schemas.microsoft.com/office/drawing/2014/main" id="{2C633BE5-FC20-48A2-A2B0-172F991E3DEB}"/>
              </a:ext>
            </a:extLst>
          </p:cNvPr>
          <p:cNvSpPr>
            <a:spLocks noGrp="1"/>
          </p:cNvSpPr>
          <p:nvPr>
            <p:ph idx="1"/>
          </p:nvPr>
        </p:nvSpPr>
        <p:spPr>
          <a:xfrm>
            <a:off x="304800" y="1871471"/>
            <a:ext cx="8839199" cy="4986529"/>
          </a:xfrm>
        </p:spPr>
        <p:txBody>
          <a:bodyPr>
            <a:normAutofit/>
          </a:bodyPr>
          <a:lstStyle/>
          <a:p>
            <a:r>
              <a:rPr lang="en-US" sz="2800" dirty="0"/>
              <a:t>Ditch blocks are installed on only 2 of 5 relief culverts.  </a:t>
            </a:r>
          </a:p>
          <a:p>
            <a:r>
              <a:rPr lang="en-US" sz="2800" dirty="0"/>
              <a:t>Ditch blocks are inadequate to direct </a:t>
            </a:r>
            <a:r>
              <a:rPr lang="en-US" sz="2800" dirty="0" err="1"/>
              <a:t>ditchline</a:t>
            </a:r>
            <a:r>
              <a:rPr lang="en-US" sz="2800" dirty="0"/>
              <a:t> flows into relief culverts and prevent overwhelming the capacity of the </a:t>
            </a:r>
            <a:r>
              <a:rPr lang="en-US" sz="2800" dirty="0" err="1"/>
              <a:t>ditchline</a:t>
            </a:r>
            <a:r>
              <a:rPr lang="en-US" sz="2800" dirty="0"/>
              <a:t>.</a:t>
            </a:r>
          </a:p>
          <a:p>
            <a:r>
              <a:rPr lang="en-US" sz="2800" dirty="0"/>
              <a:t>Drainages were clean of debris for only 20 feet above culvert inlets.  Small debris is partially blocking culvert inlets.  </a:t>
            </a:r>
          </a:p>
          <a:p>
            <a:r>
              <a:rPr lang="en-US" sz="2800" dirty="0"/>
              <a:t>The operator failed to split on the stream.  Slash and debris are partially blocking the stream channel.</a:t>
            </a:r>
          </a:p>
          <a:p>
            <a:pPr marL="0" indent="0">
              <a:buNone/>
            </a:pPr>
            <a:r>
              <a:rPr lang="en-US" sz="2600" dirty="0">
                <a:solidFill>
                  <a:srgbClr val="7030A0"/>
                </a:solidFill>
              </a:rPr>
              <a:t>										    </a:t>
            </a:r>
            <a:r>
              <a:rPr lang="en-US" sz="2400" dirty="0">
                <a:solidFill>
                  <a:srgbClr val="7030A0"/>
                </a:solidFill>
              </a:rPr>
              <a:t>Purple book - Introduction</a:t>
            </a:r>
            <a:endParaRPr lang="en-US" dirty="0"/>
          </a:p>
        </p:txBody>
      </p:sp>
    </p:spTree>
    <p:extLst>
      <p:ext uri="{BB962C8B-B14F-4D97-AF65-F5344CB8AC3E}">
        <p14:creationId xmlns:p14="http://schemas.microsoft.com/office/powerpoint/2010/main" val="2267739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212932-7675-4110-8768-C29A78FD69F2}"/>
              </a:ext>
            </a:extLst>
          </p:cNvPr>
          <p:cNvSpPr>
            <a:spLocks noGrp="1"/>
          </p:cNvSpPr>
          <p:nvPr>
            <p:ph type="title"/>
          </p:nvPr>
        </p:nvSpPr>
        <p:spPr/>
        <p:txBody>
          <a:bodyPr>
            <a:normAutofit/>
          </a:bodyPr>
          <a:lstStyle/>
          <a:p>
            <a:r>
              <a:rPr lang="en-US" sz="3600" dirty="0"/>
              <a:t>examples, </a:t>
            </a:r>
            <a:r>
              <a:rPr lang="en-US" sz="3600" cap="none" dirty="0"/>
              <a:t>cont.</a:t>
            </a:r>
            <a:endParaRPr lang="en-US" sz="3600" dirty="0"/>
          </a:p>
        </p:txBody>
      </p:sp>
      <p:sp>
        <p:nvSpPr>
          <p:cNvPr id="2" name="Content Placeholder 1">
            <a:extLst>
              <a:ext uri="{FF2B5EF4-FFF2-40B4-BE49-F238E27FC236}">
                <a16:creationId xmlns:a16="http://schemas.microsoft.com/office/drawing/2014/main" id="{2C633BE5-FC20-48A2-A2B0-172F991E3DEB}"/>
              </a:ext>
            </a:extLst>
          </p:cNvPr>
          <p:cNvSpPr>
            <a:spLocks noGrp="1"/>
          </p:cNvSpPr>
          <p:nvPr>
            <p:ph idx="1"/>
          </p:nvPr>
        </p:nvSpPr>
        <p:spPr>
          <a:xfrm>
            <a:off x="232668" y="2286000"/>
            <a:ext cx="8686799" cy="4910330"/>
          </a:xfrm>
        </p:spPr>
        <p:txBody>
          <a:bodyPr>
            <a:normAutofit/>
          </a:bodyPr>
          <a:lstStyle/>
          <a:p>
            <a:pPr lvl="0"/>
            <a:r>
              <a:rPr lang="en-US" sz="3200" dirty="0"/>
              <a:t>Note any observation about the effectiveness of a BMP for future monitoring.  Did implementation of the BMP achieve the desired result? </a:t>
            </a:r>
          </a:p>
          <a:p>
            <a:pPr marL="0" lvl="0" indent="0" algn="r">
              <a:buNone/>
            </a:pPr>
            <a:endParaRPr lang="en-US" sz="2200" dirty="0">
              <a:solidFill>
                <a:srgbClr val="7030A0"/>
              </a:solidFill>
            </a:endParaRPr>
          </a:p>
          <a:p>
            <a:pPr marL="0" lvl="0" indent="0" algn="r">
              <a:buNone/>
            </a:pPr>
            <a:endParaRPr lang="en-US" sz="2200" dirty="0">
              <a:solidFill>
                <a:srgbClr val="7030A0"/>
              </a:solidFill>
            </a:endParaRPr>
          </a:p>
          <a:p>
            <a:pPr marL="0" lvl="0" indent="0" algn="r">
              <a:buNone/>
            </a:pPr>
            <a:r>
              <a:rPr lang="en-US" sz="2200" dirty="0">
                <a:solidFill>
                  <a:srgbClr val="7030A0"/>
                </a:solidFill>
              </a:rPr>
              <a:t>Purple book - Introduction</a:t>
            </a:r>
            <a:r>
              <a:rPr lang="en-US" sz="2200" dirty="0"/>
              <a:t> </a:t>
            </a:r>
          </a:p>
          <a:p>
            <a:pPr marL="45720" indent="0">
              <a:buNone/>
            </a:pPr>
            <a:endParaRPr lang="en-US" dirty="0"/>
          </a:p>
        </p:txBody>
      </p:sp>
    </p:spTree>
    <p:extLst>
      <p:ext uri="{BB962C8B-B14F-4D97-AF65-F5344CB8AC3E}">
        <p14:creationId xmlns:p14="http://schemas.microsoft.com/office/powerpoint/2010/main" val="2583351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FF0A2-948B-4042-9E58-443706279D7D}"/>
              </a:ext>
            </a:extLst>
          </p:cNvPr>
          <p:cNvSpPr>
            <a:spLocks noGrp="1"/>
          </p:cNvSpPr>
          <p:nvPr>
            <p:ph type="title"/>
          </p:nvPr>
        </p:nvSpPr>
        <p:spPr/>
        <p:txBody>
          <a:bodyPr/>
          <a:lstStyle/>
          <a:p>
            <a:r>
              <a:rPr lang="en-US" dirty="0"/>
              <a:t>Specific bmp issues</a:t>
            </a:r>
          </a:p>
        </p:txBody>
      </p:sp>
      <p:sp>
        <p:nvSpPr>
          <p:cNvPr id="3" name="Text Placeholder 2">
            <a:extLst>
              <a:ext uri="{FF2B5EF4-FFF2-40B4-BE49-F238E27FC236}">
                <a16:creationId xmlns:a16="http://schemas.microsoft.com/office/drawing/2014/main" id="{C0E92CE2-01B3-4825-B5CC-80F03D52077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238959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1192" y="685800"/>
            <a:ext cx="7989752" cy="1083329"/>
          </a:xfrm>
        </p:spPr>
        <p:txBody>
          <a:bodyPr>
            <a:normAutofit/>
          </a:bodyPr>
          <a:lstStyle/>
          <a:p>
            <a:r>
              <a:rPr lang="en-US" sz="3600" dirty="0"/>
              <a:t>Mitigation ratings</a:t>
            </a:r>
          </a:p>
        </p:txBody>
      </p:sp>
      <p:sp>
        <p:nvSpPr>
          <p:cNvPr id="2" name="Content Placeholder 1"/>
          <p:cNvSpPr>
            <a:spLocks noGrp="1"/>
          </p:cNvSpPr>
          <p:nvPr>
            <p:ph idx="1"/>
          </p:nvPr>
        </p:nvSpPr>
        <p:spPr>
          <a:xfrm>
            <a:off x="581192" y="2228003"/>
            <a:ext cx="7989752" cy="4477597"/>
          </a:xfrm>
        </p:spPr>
        <p:txBody>
          <a:bodyPr>
            <a:normAutofit/>
          </a:bodyPr>
          <a:lstStyle/>
          <a:p>
            <a:pPr lvl="0"/>
            <a:r>
              <a:rPr lang="en-US" sz="2400" dirty="0">
                <a:highlight>
                  <a:srgbClr val="FFFF00"/>
                </a:highlight>
              </a:rPr>
              <a:t>Remember four of the BMPs require that a mitigation rating be assigned if sediment or erosion isn’t prevented or minimized.  </a:t>
            </a:r>
            <a:r>
              <a:rPr lang="en-US" sz="2400" dirty="0">
                <a:solidFill>
                  <a:srgbClr val="FF0000"/>
                </a:solidFill>
                <a:highlight>
                  <a:srgbClr val="FFFF00"/>
                </a:highlight>
              </a:rPr>
              <a:t>I’ve shaded which ones these are on the revised monitoring form</a:t>
            </a:r>
            <a:r>
              <a:rPr lang="en-US" sz="2400" dirty="0">
                <a:highlight>
                  <a:srgbClr val="FFFF00"/>
                </a:highlight>
              </a:rPr>
              <a:t>.</a:t>
            </a:r>
          </a:p>
          <a:p>
            <a:pPr lvl="0"/>
            <a:r>
              <a:rPr lang="en-US" sz="2400" dirty="0">
                <a:highlight>
                  <a:srgbClr val="FFFF00"/>
                </a:highlight>
              </a:rPr>
              <a:t>If degradation of water quality is likely due to the failure to implement a BMP, rate the BMP for mitigation that is the primary cause, or those that are significantly contributing to creating the problem observed.  Don’t rate a BMP for mitigation if the need for mitigation is created by the failure to implement another BMP.</a:t>
            </a:r>
          </a:p>
          <a:p>
            <a:pPr marL="45720" lvl="0" indent="0" algn="r">
              <a:buNone/>
            </a:pPr>
            <a:r>
              <a:rPr lang="en-US" sz="2400" dirty="0">
                <a:solidFill>
                  <a:srgbClr val="4D9B5C"/>
                </a:solidFill>
              </a:rPr>
              <a:t>Training Note #05-01</a:t>
            </a:r>
            <a:endParaRPr lang="en-US" dirty="0"/>
          </a:p>
        </p:txBody>
      </p:sp>
    </p:spTree>
    <p:extLst>
      <p:ext uri="{BB962C8B-B14F-4D97-AF65-F5344CB8AC3E}">
        <p14:creationId xmlns:p14="http://schemas.microsoft.com/office/powerpoint/2010/main" val="995716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err="1"/>
              <a:t>Ditchline</a:t>
            </a:r>
            <a:r>
              <a:rPr lang="en-US" sz="3600" dirty="0"/>
              <a:t> runoff:  .295(</a:t>
            </a:r>
            <a:r>
              <a:rPr lang="en-US" sz="3600" cap="none" dirty="0"/>
              <a:t>f)</a:t>
            </a:r>
            <a:endParaRPr lang="en-US" sz="3600" dirty="0"/>
          </a:p>
        </p:txBody>
      </p:sp>
      <p:sp>
        <p:nvSpPr>
          <p:cNvPr id="2" name="Content Placeholder 1"/>
          <p:cNvSpPr>
            <a:spLocks noGrp="1"/>
          </p:cNvSpPr>
          <p:nvPr>
            <p:ph idx="1"/>
          </p:nvPr>
        </p:nvSpPr>
        <p:spPr>
          <a:xfrm>
            <a:off x="372121" y="1848273"/>
            <a:ext cx="8407893" cy="4834129"/>
          </a:xfrm>
        </p:spPr>
        <p:txBody>
          <a:bodyPr>
            <a:normAutofit/>
          </a:bodyPr>
          <a:lstStyle/>
          <a:p>
            <a:r>
              <a:rPr lang="en-US" sz="2600" dirty="0"/>
              <a:t>When rating .295(f) under the RC&amp;M component only, consider diverting ditch-line water away from unstable soils and non-surface waters that drain directly into surface waters (i.e. waters that would essentially serve as a continuation of the ditch-line).  </a:t>
            </a:r>
          </a:p>
          <a:p>
            <a:r>
              <a:rPr lang="en-US" sz="2600" dirty="0"/>
              <a:t>The implementation of .295(f) on surface water crossings is considered separately from the rest of the road segment to avoid double dinging the operator for the same failure to implement.</a:t>
            </a:r>
          </a:p>
          <a:p>
            <a:pPr marL="45720" indent="0" algn="r">
              <a:buNone/>
            </a:pPr>
            <a:r>
              <a:rPr lang="en-US" sz="2400" dirty="0">
                <a:solidFill>
                  <a:srgbClr val="4D9B5C"/>
                </a:solidFill>
              </a:rPr>
              <a:t>Training Note #05-01</a:t>
            </a:r>
            <a:endParaRPr lang="en-US" dirty="0"/>
          </a:p>
        </p:txBody>
      </p:sp>
    </p:spTree>
    <p:extLst>
      <p:ext uri="{BB962C8B-B14F-4D97-AF65-F5344CB8AC3E}">
        <p14:creationId xmlns:p14="http://schemas.microsoft.com/office/powerpoint/2010/main" val="2176898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err="1"/>
              <a:t>Ditchline</a:t>
            </a:r>
            <a:r>
              <a:rPr lang="en-US" sz="3600" dirty="0"/>
              <a:t> runoff:  .295(</a:t>
            </a:r>
            <a:r>
              <a:rPr lang="en-US" sz="3600" cap="none" dirty="0"/>
              <a:t>f), cont.</a:t>
            </a:r>
            <a:endParaRPr lang="en-US" sz="3600" dirty="0"/>
          </a:p>
        </p:txBody>
      </p:sp>
      <p:sp>
        <p:nvSpPr>
          <p:cNvPr id="2" name="Content Placeholder 1"/>
          <p:cNvSpPr>
            <a:spLocks noGrp="1"/>
          </p:cNvSpPr>
          <p:nvPr>
            <p:ph idx="1"/>
          </p:nvPr>
        </p:nvSpPr>
        <p:spPr>
          <a:xfrm>
            <a:off x="372121" y="1981200"/>
            <a:ext cx="8407893" cy="4757929"/>
          </a:xfrm>
        </p:spPr>
        <p:txBody>
          <a:bodyPr>
            <a:normAutofit/>
          </a:bodyPr>
          <a:lstStyle/>
          <a:p>
            <a:pPr lvl="0"/>
            <a:r>
              <a:rPr lang="en-US" sz="3200" dirty="0"/>
              <a:t>The standard for implementing .295(f) is to divert ditch-line water to the extent feasible.  </a:t>
            </a:r>
          </a:p>
          <a:p>
            <a:pPr marL="320040" lvl="1" indent="0">
              <a:buNone/>
            </a:pPr>
            <a:endParaRPr lang="en-US" sz="800" dirty="0"/>
          </a:p>
          <a:p>
            <a:pPr marL="320040" lvl="1" indent="0">
              <a:buNone/>
            </a:pPr>
            <a:r>
              <a:rPr lang="en-US" sz="3200" dirty="0"/>
              <a:t>“Feasible” means “capable of being accomplished in a successful manner within a reasonable period of time, taking into account economic, environmental, technical, and safety factors.</a:t>
            </a:r>
          </a:p>
          <a:p>
            <a:pPr marL="45720" indent="0" algn="r">
              <a:buNone/>
            </a:pPr>
            <a:r>
              <a:rPr lang="en-US" sz="2400" dirty="0">
                <a:solidFill>
                  <a:srgbClr val="4D9B5C"/>
                </a:solidFill>
              </a:rPr>
              <a:t>11 AAC 95.900(29)</a:t>
            </a:r>
            <a:endParaRPr lang="en-US" dirty="0"/>
          </a:p>
          <a:p>
            <a:endParaRPr lang="en-US" dirty="0"/>
          </a:p>
        </p:txBody>
      </p:sp>
    </p:spTree>
    <p:extLst>
      <p:ext uri="{BB962C8B-B14F-4D97-AF65-F5344CB8AC3E}">
        <p14:creationId xmlns:p14="http://schemas.microsoft.com/office/powerpoint/2010/main" val="3606334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400" dirty="0"/>
              <a:t>Drainage structures on natural drainages:  .295(</a:t>
            </a:r>
            <a:r>
              <a:rPr lang="en-US" sz="3400" cap="none" dirty="0"/>
              <a:t>b)</a:t>
            </a:r>
            <a:endParaRPr lang="en-US" sz="3400" dirty="0"/>
          </a:p>
        </p:txBody>
      </p:sp>
      <p:sp>
        <p:nvSpPr>
          <p:cNvPr id="2" name="Content Placeholder 1"/>
          <p:cNvSpPr>
            <a:spLocks noGrp="1"/>
          </p:cNvSpPr>
          <p:nvPr>
            <p:ph idx="1"/>
          </p:nvPr>
        </p:nvSpPr>
        <p:spPr>
          <a:xfrm>
            <a:off x="380999" y="1719070"/>
            <a:ext cx="8407893" cy="4910329"/>
          </a:xfrm>
        </p:spPr>
        <p:txBody>
          <a:bodyPr>
            <a:normAutofit lnSpcReduction="10000"/>
          </a:bodyPr>
          <a:lstStyle/>
          <a:p>
            <a:pPr marL="45720" indent="0">
              <a:buNone/>
            </a:pPr>
            <a:r>
              <a:rPr lang="en-US" dirty="0"/>
              <a:t> </a:t>
            </a:r>
          </a:p>
          <a:p>
            <a:pPr lvl="0"/>
            <a:r>
              <a:rPr lang="en-US" sz="2600" dirty="0"/>
              <a:t>Under the RC&amp;M component, the rating for .295(b) is based on the rater’s professional judgement about the adequacy of the drainage features along the road segment.  It is not based on a numerical formula.  </a:t>
            </a:r>
          </a:p>
          <a:p>
            <a:r>
              <a:rPr lang="en-US" sz="2600" dirty="0">
                <a:highlight>
                  <a:srgbClr val="FFFF00"/>
                </a:highlight>
              </a:rPr>
              <a:t>The impact of inadequate structures installed on surface waters may be considered when rating this BMP.</a:t>
            </a:r>
          </a:p>
          <a:p>
            <a:pPr lvl="0"/>
            <a:r>
              <a:rPr lang="en-US" sz="2600" dirty="0"/>
              <a:t>If drainage features are inadequate and are rated “Not Implemented” due to serious erosion problems, the BMP should also be rated as requiring mitigation. </a:t>
            </a:r>
          </a:p>
          <a:p>
            <a:pPr marL="45720" indent="0" algn="r">
              <a:buNone/>
            </a:pPr>
            <a:r>
              <a:rPr lang="en-US" sz="2400" dirty="0">
                <a:solidFill>
                  <a:srgbClr val="4D9B5C"/>
                </a:solidFill>
              </a:rPr>
              <a:t>Training Note #05-01</a:t>
            </a:r>
            <a:endParaRPr lang="en-US" dirty="0"/>
          </a:p>
        </p:txBody>
      </p:sp>
    </p:spTree>
    <p:extLst>
      <p:ext uri="{BB962C8B-B14F-4D97-AF65-F5344CB8AC3E}">
        <p14:creationId xmlns:p14="http://schemas.microsoft.com/office/powerpoint/2010/main" val="11606728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400" dirty="0"/>
              <a:t>Side-casting material in riparian areas:  .280</a:t>
            </a:r>
            <a:r>
              <a:rPr lang="en-US" sz="3400" cap="none" dirty="0"/>
              <a:t>(d)(</a:t>
            </a:r>
            <a:r>
              <a:rPr lang="en-US" sz="3400" dirty="0"/>
              <a:t>5)</a:t>
            </a:r>
          </a:p>
        </p:txBody>
      </p:sp>
      <p:sp>
        <p:nvSpPr>
          <p:cNvPr id="2" name="Content Placeholder 1"/>
          <p:cNvSpPr>
            <a:spLocks noGrp="1"/>
          </p:cNvSpPr>
          <p:nvPr>
            <p:ph idx="1"/>
          </p:nvPr>
        </p:nvSpPr>
        <p:spPr>
          <a:xfrm>
            <a:off x="372121" y="1947671"/>
            <a:ext cx="8407893" cy="4910329"/>
          </a:xfrm>
        </p:spPr>
        <p:txBody>
          <a:bodyPr>
            <a:normAutofit lnSpcReduction="10000"/>
          </a:bodyPr>
          <a:lstStyle/>
          <a:p>
            <a:pPr marL="45720" indent="0">
              <a:buNone/>
            </a:pPr>
            <a:r>
              <a:rPr lang="en-US" dirty="0"/>
              <a:t>  </a:t>
            </a:r>
          </a:p>
          <a:p>
            <a:r>
              <a:rPr lang="en-US" sz="3200" dirty="0"/>
              <a:t>The term “material” does not include woody debris or slash. </a:t>
            </a:r>
          </a:p>
          <a:p>
            <a:pPr lvl="1"/>
            <a:r>
              <a:rPr lang="en-US" sz="3200" dirty="0"/>
              <a:t>Do not downgrade the implementation of .280(d)(5) for deposition of this debris within a riparian area.  </a:t>
            </a:r>
          </a:p>
          <a:p>
            <a:pPr lvl="1"/>
            <a:r>
              <a:rPr lang="en-US" sz="3200" dirty="0"/>
              <a:t>Do comment on it if present.</a:t>
            </a:r>
            <a:endParaRPr lang="en-US" sz="3200" dirty="0">
              <a:solidFill>
                <a:srgbClr val="4D9B5C"/>
              </a:solidFill>
            </a:endParaRPr>
          </a:p>
          <a:p>
            <a:pPr marL="45720" indent="0" algn="r">
              <a:buNone/>
            </a:pPr>
            <a:endParaRPr lang="en-US" sz="2400" dirty="0">
              <a:solidFill>
                <a:srgbClr val="4D9B5C"/>
              </a:solidFill>
            </a:endParaRPr>
          </a:p>
          <a:p>
            <a:pPr marL="45720" indent="0" algn="r">
              <a:buNone/>
            </a:pPr>
            <a:r>
              <a:rPr lang="en-US" sz="2400" dirty="0">
                <a:solidFill>
                  <a:srgbClr val="4D9B5C"/>
                </a:solidFill>
              </a:rPr>
              <a:t>Training Note #05-01</a:t>
            </a:r>
          </a:p>
          <a:p>
            <a:pPr marL="45720" lvl="0" indent="0">
              <a:buNone/>
            </a:pPr>
            <a:endParaRPr lang="en-US" dirty="0"/>
          </a:p>
          <a:p>
            <a:endParaRPr lang="en-US" dirty="0"/>
          </a:p>
        </p:txBody>
      </p:sp>
    </p:spTree>
    <p:extLst>
      <p:ext uri="{BB962C8B-B14F-4D97-AF65-F5344CB8AC3E}">
        <p14:creationId xmlns:p14="http://schemas.microsoft.com/office/powerpoint/2010/main" val="388086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CCC960-EBB0-4648-A189-5FEE0EE373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899" y="2180496"/>
            <a:ext cx="405348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P1010089">
            <a:extLst>
              <a:ext uri="{FF2B5EF4-FFF2-40B4-BE49-F238E27FC236}">
                <a16:creationId xmlns:a16="http://schemas.microsoft.com/office/drawing/2014/main" id="{E6DBDB31-6781-4A18-9155-B040EE41BC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506" b="-1"/>
          <a:stretch/>
        </p:blipFill>
        <p:spPr>
          <a:xfrm>
            <a:off x="500692" y="2378727"/>
            <a:ext cx="3721894" cy="3649219"/>
          </a:xfrm>
          <a:prstGeom prst="rect">
            <a:avLst/>
          </a:prstGeom>
          <a:noFill/>
        </p:spPr>
      </p:pic>
      <p:sp>
        <p:nvSpPr>
          <p:cNvPr id="2" name="Title 1"/>
          <p:cNvSpPr>
            <a:spLocks noGrp="1"/>
          </p:cNvSpPr>
          <p:nvPr>
            <p:ph type="title"/>
          </p:nvPr>
        </p:nvSpPr>
        <p:spPr>
          <a:xfrm>
            <a:off x="435894" y="702156"/>
            <a:ext cx="8272212" cy="1013800"/>
          </a:xfrm>
        </p:spPr>
        <p:txBody>
          <a:bodyPr>
            <a:normAutofit/>
          </a:bodyPr>
          <a:lstStyle/>
          <a:p>
            <a:r>
              <a:rPr lang="en-US" sz="3600" dirty="0"/>
              <a:t>Notify Operator</a:t>
            </a:r>
          </a:p>
        </p:txBody>
      </p:sp>
      <p:sp>
        <p:nvSpPr>
          <p:cNvPr id="3" name="Content Placeholder 2"/>
          <p:cNvSpPr>
            <a:spLocks noGrp="1"/>
          </p:cNvSpPr>
          <p:nvPr>
            <p:ph idx="1"/>
          </p:nvPr>
        </p:nvSpPr>
        <p:spPr>
          <a:xfrm>
            <a:off x="4751853" y="2180496"/>
            <a:ext cx="3956251" cy="4045683"/>
          </a:xfrm>
        </p:spPr>
        <p:txBody>
          <a:bodyPr>
            <a:normAutofit/>
          </a:bodyPr>
          <a:lstStyle/>
          <a:p>
            <a:pPr marL="0" indent="0">
              <a:buNone/>
            </a:pPr>
            <a:r>
              <a:rPr lang="en-US" sz="2400" dirty="0"/>
              <a:t>DOF shall make every reasonable effort to notify the operator's representative of a pending inspection at least 5 days before the inspection and give the operator the opportunity to accompany state person­nel during the inspection.</a:t>
            </a:r>
          </a:p>
          <a:p>
            <a:pPr marL="45720" indent="0" algn="r">
              <a:buNone/>
            </a:pPr>
            <a:r>
              <a:rPr lang="en-US" dirty="0"/>
              <a:t>11 AAC 95.245(c)</a:t>
            </a:r>
          </a:p>
        </p:txBody>
      </p:sp>
    </p:spTree>
    <p:extLst>
      <p:ext uri="{BB962C8B-B14F-4D97-AF65-F5344CB8AC3E}">
        <p14:creationId xmlns:p14="http://schemas.microsoft.com/office/powerpoint/2010/main" val="336711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69BB64-ECAC-4D34-A520-F03C57B19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362200"/>
            <a:ext cx="3267412" cy="2450558"/>
          </a:xfrm>
          <a:prstGeom prst="rect">
            <a:avLst/>
          </a:prstGeom>
          <a:ln>
            <a:solidFill>
              <a:schemeClr val="tx1"/>
            </a:solidFill>
          </a:ln>
        </p:spPr>
      </p:pic>
      <p:sp>
        <p:nvSpPr>
          <p:cNvPr id="2" name="Title 1"/>
          <p:cNvSpPr>
            <a:spLocks noGrp="1"/>
          </p:cNvSpPr>
          <p:nvPr>
            <p:ph type="title"/>
          </p:nvPr>
        </p:nvSpPr>
        <p:spPr/>
        <p:txBody>
          <a:bodyPr>
            <a:normAutofit/>
          </a:bodyPr>
          <a:lstStyle/>
          <a:p>
            <a:r>
              <a:rPr lang="en-US"/>
              <a:t>site availability </a:t>
            </a:r>
          </a:p>
        </p:txBody>
      </p:sp>
      <p:sp>
        <p:nvSpPr>
          <p:cNvPr id="3" name="Content Placeholder 2"/>
          <p:cNvSpPr>
            <a:spLocks noGrp="1"/>
          </p:cNvSpPr>
          <p:nvPr>
            <p:ph idx="1"/>
          </p:nvPr>
        </p:nvSpPr>
        <p:spPr>
          <a:xfrm>
            <a:off x="3810000" y="1828800"/>
            <a:ext cx="4989544" cy="4689128"/>
          </a:xfrm>
        </p:spPr>
        <p:txBody>
          <a:bodyPr>
            <a:normAutofit/>
          </a:bodyPr>
          <a:lstStyle/>
          <a:p>
            <a:pPr marL="0" indent="0">
              <a:buNone/>
            </a:pPr>
            <a:r>
              <a:rPr lang="en-US" sz="2200" dirty="0"/>
              <a:t>If DOF requires a field inspection,  the operator shall inform DOF when the site will be available for an inspection:</a:t>
            </a:r>
          </a:p>
          <a:p>
            <a:r>
              <a:rPr lang="en-US" sz="2200" dirty="0"/>
              <a:t>accessible by mechanized means within 1 mile of the activity</a:t>
            </a:r>
          </a:p>
          <a:p>
            <a:r>
              <a:rPr lang="en-US" sz="2200" dirty="0"/>
              <a:t>free of significant snow cover, except for a winter operation</a:t>
            </a:r>
          </a:p>
          <a:p>
            <a:r>
              <a:rPr lang="en-US" sz="2200" dirty="0"/>
              <a:t>For a winter operation, the feature to be inspected must be locatable or adequately marked.  	</a:t>
            </a:r>
            <a:r>
              <a:rPr lang="en-US" dirty="0">
                <a:solidFill>
                  <a:srgbClr val="518597"/>
                </a:solidFill>
              </a:rPr>
              <a:t>11 AAC 95.245(b)</a:t>
            </a:r>
          </a:p>
        </p:txBody>
      </p:sp>
      <p:sp>
        <p:nvSpPr>
          <p:cNvPr id="6" name="TextBox 5">
            <a:extLst>
              <a:ext uri="{FF2B5EF4-FFF2-40B4-BE49-F238E27FC236}">
                <a16:creationId xmlns:a16="http://schemas.microsoft.com/office/drawing/2014/main" id="{4635DCF8-55D8-4163-8BBA-01E9D5E1743D}"/>
              </a:ext>
            </a:extLst>
          </p:cNvPr>
          <p:cNvSpPr txBox="1"/>
          <p:nvPr/>
        </p:nvSpPr>
        <p:spPr>
          <a:xfrm>
            <a:off x="381000" y="4880935"/>
            <a:ext cx="2555082" cy="523220"/>
          </a:xfrm>
          <a:prstGeom prst="rect">
            <a:avLst/>
          </a:prstGeom>
          <a:noFill/>
        </p:spPr>
        <p:txBody>
          <a:bodyPr wrap="square" rtlCol="0">
            <a:spAutoFit/>
          </a:bodyPr>
          <a:lstStyle/>
          <a:p>
            <a:r>
              <a:rPr lang="en-US" sz="1400" dirty="0"/>
              <a:t>Little Su Winter road inspection</a:t>
            </a:r>
          </a:p>
          <a:p>
            <a:r>
              <a:rPr lang="en-US" sz="1400" dirty="0"/>
              <a:t>Photo:  Ed Soto, DOF</a:t>
            </a:r>
          </a:p>
        </p:txBody>
      </p:sp>
    </p:spTree>
    <p:extLst>
      <p:ext uri="{BB962C8B-B14F-4D97-AF65-F5344CB8AC3E}">
        <p14:creationId xmlns:p14="http://schemas.microsoft.com/office/powerpoint/2010/main" val="311987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Inspection timing</a:t>
            </a:r>
          </a:p>
        </p:txBody>
      </p:sp>
      <p:sp>
        <p:nvSpPr>
          <p:cNvPr id="3" name="Content Placeholder 2"/>
          <p:cNvSpPr>
            <a:spLocks noGrp="1"/>
          </p:cNvSpPr>
          <p:nvPr>
            <p:ph idx="1"/>
          </p:nvPr>
        </p:nvSpPr>
        <p:spPr>
          <a:xfrm>
            <a:off x="380999" y="1719070"/>
            <a:ext cx="8407893" cy="4757929"/>
          </a:xfrm>
        </p:spPr>
        <p:txBody>
          <a:bodyPr>
            <a:normAutofit/>
          </a:bodyPr>
          <a:lstStyle/>
          <a:p>
            <a:r>
              <a:rPr lang="en-US" sz="2800" dirty="0"/>
              <a:t>DOF shall conduct the field inspection within 21 days after the date the site will be accessible and available unless the operator otherwise agrees.</a:t>
            </a:r>
          </a:p>
          <a:p>
            <a:r>
              <a:rPr lang="en-US" sz="2800" dirty="0"/>
              <a:t>The operator may begin operations at the conclusion of the 21‑day period unless DOF has issued a stop work order.</a:t>
            </a:r>
            <a:endParaRPr lang="en-US" sz="2800" dirty="0">
              <a:solidFill>
                <a:srgbClr val="518597"/>
              </a:solidFill>
            </a:endParaRPr>
          </a:p>
          <a:p>
            <a:pPr marL="45720" indent="0" algn="r">
              <a:buNone/>
            </a:pPr>
            <a:r>
              <a:rPr lang="en-US" sz="2400" dirty="0">
                <a:solidFill>
                  <a:srgbClr val="518597"/>
                </a:solidFill>
              </a:rPr>
              <a:t>						</a:t>
            </a:r>
          </a:p>
          <a:p>
            <a:pPr marL="45720" indent="0" algn="r">
              <a:buNone/>
            </a:pPr>
            <a:r>
              <a:rPr lang="en-US" sz="2400" dirty="0">
                <a:solidFill>
                  <a:srgbClr val="518597"/>
                </a:solidFill>
              </a:rPr>
              <a:t>AS 41.71.090(f)</a:t>
            </a:r>
          </a:p>
        </p:txBody>
      </p:sp>
    </p:spTree>
    <p:extLst>
      <p:ext uri="{BB962C8B-B14F-4D97-AF65-F5344CB8AC3E}">
        <p14:creationId xmlns:p14="http://schemas.microsoft.com/office/powerpoint/2010/main" val="1509669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Inspection report</a:t>
            </a:r>
          </a:p>
        </p:txBody>
      </p:sp>
      <p:sp>
        <p:nvSpPr>
          <p:cNvPr id="3" name="Content Placeholder 2"/>
          <p:cNvSpPr>
            <a:spLocks noGrp="1"/>
          </p:cNvSpPr>
          <p:nvPr>
            <p:ph idx="1"/>
          </p:nvPr>
        </p:nvSpPr>
        <p:spPr>
          <a:xfrm>
            <a:off x="372121" y="1905000"/>
            <a:ext cx="8407893" cy="4757929"/>
          </a:xfrm>
        </p:spPr>
        <p:txBody>
          <a:bodyPr>
            <a:normAutofit/>
          </a:bodyPr>
          <a:lstStyle/>
          <a:p>
            <a:r>
              <a:rPr lang="en-US" sz="3200" dirty="0"/>
              <a:t>DOF shall prepare a written forest operation inspection report after each inspection and provide it to the operator, forest landowner, timber owner, and agencies.  The forest practices forester may provide the report to the operator before leaving the site.</a:t>
            </a:r>
          </a:p>
          <a:p>
            <a:pPr marL="45720" indent="0" algn="r">
              <a:buNone/>
            </a:pPr>
            <a:r>
              <a:rPr lang="en-US" sz="2400" dirty="0">
                <a:solidFill>
                  <a:srgbClr val="518597"/>
                </a:solidFill>
              </a:rPr>
              <a:t>						11 AAC 95.245(d)</a:t>
            </a:r>
          </a:p>
        </p:txBody>
      </p:sp>
    </p:spTree>
    <p:extLst>
      <p:ext uri="{BB962C8B-B14F-4D97-AF65-F5344CB8AC3E}">
        <p14:creationId xmlns:p14="http://schemas.microsoft.com/office/powerpoint/2010/main" val="320824556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1343</TotalTime>
  <Words>4132</Words>
  <Application>Microsoft Office PowerPoint</Application>
  <PresentationFormat>On-screen Show (4:3)</PresentationFormat>
  <Paragraphs>680</Paragraphs>
  <Slides>57</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Gill Sans MT</vt:lpstr>
      <vt:lpstr>Wingdings 2</vt:lpstr>
      <vt:lpstr>Dividend</vt:lpstr>
      <vt:lpstr>FRPA 101-K</vt:lpstr>
      <vt:lpstr>inspections</vt:lpstr>
      <vt:lpstr>Inspection authority</vt:lpstr>
      <vt:lpstr>coordination</vt:lpstr>
      <vt:lpstr>Inspection notice</vt:lpstr>
      <vt:lpstr>Notify Operator</vt:lpstr>
      <vt:lpstr>site availability </vt:lpstr>
      <vt:lpstr>Inspection timing</vt:lpstr>
      <vt:lpstr>Inspection report</vt:lpstr>
      <vt:lpstr>fish presence</vt:lpstr>
      <vt:lpstr> stream classification</vt:lpstr>
      <vt:lpstr>classification</vt:lpstr>
      <vt:lpstr>reforestation exemptions</vt:lpstr>
      <vt:lpstr>Compliance monitoring</vt:lpstr>
      <vt:lpstr>FRPA and monitoring</vt:lpstr>
      <vt:lpstr>What is compliance monitoring?</vt:lpstr>
      <vt:lpstr>purpose</vt:lpstr>
      <vt:lpstr>purpose</vt:lpstr>
      <vt:lpstr>Scope</vt:lpstr>
      <vt:lpstr>Procedure –  coverage &amp; planning</vt:lpstr>
      <vt:lpstr>Procedure –  coverage &amp; planning, cont.</vt:lpstr>
      <vt:lpstr>What to Monitor:   New Activity </vt:lpstr>
      <vt:lpstr>What to Monitor:  Roads</vt:lpstr>
      <vt:lpstr>What to Monitor:  crossings</vt:lpstr>
      <vt:lpstr>Road construction  &amp; maintenance</vt:lpstr>
      <vt:lpstr>What to Monitor:   Spurs &amp; landings</vt:lpstr>
      <vt:lpstr>Procedure:  sizing</vt:lpstr>
      <vt:lpstr>Procedure:  sizing, cont.</vt:lpstr>
      <vt:lpstr>Procedure:  roads</vt:lpstr>
      <vt:lpstr>Procedure:  roads, cont.</vt:lpstr>
      <vt:lpstr>Procedure:  Landing spurs</vt:lpstr>
      <vt:lpstr>Procedure:   Stream crossings and ADF&amp;G</vt:lpstr>
      <vt:lpstr>Applicability</vt:lpstr>
      <vt:lpstr>Applicability examples</vt:lpstr>
      <vt:lpstr>Applicability, cont.</vt:lpstr>
      <vt:lpstr>scoring</vt:lpstr>
      <vt:lpstr>Scoring QUESTIONS</vt:lpstr>
      <vt:lpstr>Typical scoring characteristics</vt:lpstr>
      <vt:lpstr>“not applicable”</vt:lpstr>
      <vt:lpstr>BASIS OF SCORE</vt:lpstr>
      <vt:lpstr>Scoring CONNECTIONS</vt:lpstr>
      <vt:lpstr>examples, cont.</vt:lpstr>
      <vt:lpstr>prior failures</vt:lpstr>
      <vt:lpstr> implementation by default</vt:lpstr>
      <vt:lpstr>PowerPoint Presentation</vt:lpstr>
      <vt:lpstr>PowerPoint Presentation</vt:lpstr>
      <vt:lpstr>Submit scoresheets</vt:lpstr>
      <vt:lpstr>comments</vt:lpstr>
      <vt:lpstr>Comments</vt:lpstr>
      <vt:lpstr>examples</vt:lpstr>
      <vt:lpstr>examples, cont.</vt:lpstr>
      <vt:lpstr>Specific bmp issues</vt:lpstr>
      <vt:lpstr>Mitigation ratings</vt:lpstr>
      <vt:lpstr>Ditchline runoff:  .295(f)</vt:lpstr>
      <vt:lpstr>Ditchline runoff:  .295(f), cont.</vt:lpstr>
      <vt:lpstr>Drainage structures on natural drainages:  .295(b)</vt:lpstr>
      <vt:lpstr>Side-casting material in riparian areas:  .280(d)(5)</vt:lpstr>
    </vt:vector>
  </TitlesOfParts>
  <Company>Alaska Dept of Natural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FRPA 101-C</dc:title>
  <dc:creator>Freeman, Marty W (DNR)</dc:creator>
  <cp:lastModifiedBy>Freeman, Marty W (DNR)</cp:lastModifiedBy>
  <cp:revision>149</cp:revision>
  <dcterms:created xsi:type="dcterms:W3CDTF">2016-10-11T18:07:10Z</dcterms:created>
  <dcterms:modified xsi:type="dcterms:W3CDTF">2018-05-21T16:57:49Z</dcterms:modified>
</cp:coreProperties>
</file>